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4F7"/>
          </a:solidFill>
        </a:fill>
      </a:tcStyle>
    </a:wholeTbl>
    <a:band2H>
      <a:tcTxStyle b="def" i="def"/>
      <a:tcStyle>
        <a:tcBdr/>
        <a:fill>
          <a:solidFill>
            <a:srgbClr val="E7EBFB"/>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8DAEE"/>
          </a:solidFill>
        </a:fill>
      </a:tcStyle>
    </a:wholeTbl>
    <a:band2H>
      <a:tcTxStyle b="def" i="def"/>
      <a:tcStyle>
        <a:tcBdr/>
        <a:fill>
          <a:solidFill>
            <a:srgbClr val="F4EDF7"/>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9D4"/>
          </a:solidFill>
        </a:fill>
      </a:tcStyle>
    </a:wholeTbl>
    <a:band2H>
      <a:tcTxStyle b="def" i="def"/>
      <a:tcStyle>
        <a:tcBdr/>
        <a:fill>
          <a:solidFill>
            <a:srgbClr val="E7F4EA"/>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5" name="Shape 95"/>
          <p:cNvSpPr/>
          <p:nvPr>
            <p:ph type="sldImg"/>
          </p:nvPr>
        </p:nvSpPr>
        <p:spPr>
          <a:xfrm>
            <a:off x="1143000" y="685800"/>
            <a:ext cx="4572000" cy="3429000"/>
          </a:xfrm>
          <a:prstGeom prst="rect">
            <a:avLst/>
          </a:prstGeom>
        </p:spPr>
        <p:txBody>
          <a:bodyPr/>
          <a:lstStyle/>
          <a:p>
            <a:pPr/>
          </a:p>
        </p:txBody>
      </p:sp>
      <p:sp>
        <p:nvSpPr>
          <p:cNvPr id="96" name="Shape 9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640080" y="1371599"/>
            <a:ext cx="6675120" cy="2951826"/>
          </a:xfrm>
          <a:prstGeom prst="rect">
            <a:avLst/>
          </a:prstGeom>
        </p:spPr>
        <p:txBody>
          <a:bodyPr/>
          <a:lstStyle>
            <a:lvl1pPr>
              <a:defRPr sz="5400"/>
            </a:lvl1pPr>
          </a:lstStyle>
          <a:p>
            <a:pPr/>
            <a:r>
              <a:t>Title Text</a:t>
            </a:r>
          </a:p>
        </p:txBody>
      </p:sp>
      <p:sp>
        <p:nvSpPr>
          <p:cNvPr id="13" name="Body Level One…"/>
          <p:cNvSpPr txBox="1"/>
          <p:nvPr>
            <p:ph type="body" sz="quarter" idx="1"/>
          </p:nvPr>
        </p:nvSpPr>
        <p:spPr>
          <a:xfrm>
            <a:off x="640080" y="4584879"/>
            <a:ext cx="6675120" cy="1287888"/>
          </a:xfrm>
          <a:prstGeom prst="rect">
            <a:avLst/>
          </a:prstGeom>
        </p:spPr>
        <p:txBody>
          <a:bodyPr anchor="b"/>
          <a:lstStyle>
            <a:lvl1pPr marL="0" indent="0">
              <a:lnSpc>
                <a:spcPct val="130000"/>
              </a:lnSpc>
              <a:buSzTx/>
              <a:buFontTx/>
              <a:buNone/>
              <a:defRPr b="1" cap="all" spc="300" sz="1800"/>
            </a:lvl1pPr>
            <a:lvl2pPr marL="0" indent="457200">
              <a:lnSpc>
                <a:spcPct val="130000"/>
              </a:lnSpc>
              <a:buSzTx/>
              <a:buFontTx/>
              <a:buNone/>
              <a:defRPr b="1" cap="all" spc="300" sz="1800"/>
            </a:lvl2pPr>
            <a:lvl3pPr marL="0" indent="914400">
              <a:lnSpc>
                <a:spcPct val="130000"/>
              </a:lnSpc>
              <a:buSzTx/>
              <a:buFontTx/>
              <a:buNone/>
              <a:defRPr b="1" cap="all" spc="300" sz="1800"/>
            </a:lvl3pPr>
            <a:lvl4pPr marL="0" indent="1371600">
              <a:lnSpc>
                <a:spcPct val="130000"/>
              </a:lnSpc>
              <a:buSzTx/>
              <a:buFontTx/>
              <a:buNone/>
              <a:defRPr b="1" cap="all" spc="300" sz="1800"/>
            </a:lvl4pPr>
            <a:lvl5pPr marL="0" indent="1828800">
              <a:lnSpc>
                <a:spcPct val="130000"/>
              </a:lnSpc>
              <a:buSzTx/>
              <a:buFontTx/>
              <a:buNone/>
              <a:defRPr b="1" cap="all" spc="300" sz="18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xfrm>
            <a:off x="640080" y="2633472"/>
            <a:ext cx="10890929" cy="35661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0" name="Rectangle 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1" name="Title Text"/>
          <p:cNvSpPr txBox="1"/>
          <p:nvPr>
            <p:ph type="title"/>
          </p:nvPr>
        </p:nvSpPr>
        <p:spPr>
          <a:xfrm>
            <a:off x="640080" y="1291366"/>
            <a:ext cx="9214885" cy="3159975"/>
          </a:xfrm>
          <a:prstGeom prst="rect">
            <a:avLst/>
          </a:prstGeom>
        </p:spPr>
        <p:txBody>
          <a:bodyPr anchor="b"/>
          <a:lstStyle>
            <a:lvl1pPr>
              <a:defRPr sz="5400"/>
            </a:lvl1pPr>
          </a:lstStyle>
          <a:p>
            <a:pPr/>
            <a:r>
              <a:t>Title Text</a:t>
            </a:r>
          </a:p>
        </p:txBody>
      </p:sp>
      <p:sp>
        <p:nvSpPr>
          <p:cNvPr id="32" name="Body Level One…"/>
          <p:cNvSpPr txBox="1"/>
          <p:nvPr>
            <p:ph type="body" sz="quarter" idx="1"/>
          </p:nvPr>
        </p:nvSpPr>
        <p:spPr>
          <a:xfrm>
            <a:off x="640080" y="5018566"/>
            <a:ext cx="7907080" cy="1073890"/>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3" name="Straight Connector 6"/>
          <p:cNvSpPr/>
          <p:nvPr/>
        </p:nvSpPr>
        <p:spPr>
          <a:xfrm>
            <a:off x="716280" y="4715233"/>
            <a:ext cx="978863" cy="1"/>
          </a:xfrm>
          <a:prstGeom prst="line">
            <a:avLst/>
          </a:prstGeom>
          <a:ln w="76200">
            <a:solidFill>
              <a:schemeClr val="accent1"/>
            </a:solidFill>
            <a:miter/>
          </a:ln>
        </p:spPr>
        <p:txBody>
          <a:bodyPr lIns="45719" rIns="45719"/>
          <a:lstStyle/>
          <a:p>
            <a:pP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640080" y="2633472"/>
            <a:ext cx="5212080" cy="35661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0" name="Title Text"/>
          <p:cNvSpPr txBox="1"/>
          <p:nvPr>
            <p:ph type="title"/>
          </p:nvPr>
        </p:nvSpPr>
        <p:spPr>
          <a:xfrm>
            <a:off x="640079" y="1371599"/>
            <a:ext cx="10890930" cy="939754"/>
          </a:xfrm>
          <a:prstGeom prst="rect">
            <a:avLst/>
          </a:prstGeom>
        </p:spPr>
        <p:txBody>
          <a:bodyPr/>
          <a:lstStyle/>
          <a:p>
            <a:pPr/>
            <a:r>
              <a:t>Title Text</a:t>
            </a:r>
          </a:p>
        </p:txBody>
      </p:sp>
      <p:sp>
        <p:nvSpPr>
          <p:cNvPr id="51" name="Body Level One…"/>
          <p:cNvSpPr txBox="1"/>
          <p:nvPr>
            <p:ph type="body" sz="quarter" idx="1"/>
          </p:nvPr>
        </p:nvSpPr>
        <p:spPr>
          <a:xfrm>
            <a:off x="640079" y="2311351"/>
            <a:ext cx="5212080" cy="695374"/>
          </a:xfrm>
          <a:prstGeom prst="rect">
            <a:avLst/>
          </a:prstGeom>
        </p:spPr>
        <p:txBody>
          <a:bodyPr anchor="b"/>
          <a:lstStyle>
            <a:lvl1pPr marL="0" indent="0">
              <a:buSzTx/>
              <a:buFontTx/>
              <a:buNone/>
              <a:defRPr b="1" cap="all" spc="300" sz="1800"/>
            </a:lvl1pPr>
            <a:lvl2pPr marL="0" indent="457200">
              <a:buSzTx/>
              <a:buFontTx/>
              <a:buNone/>
              <a:defRPr b="1" cap="all" spc="300" sz="1800"/>
            </a:lvl2pPr>
            <a:lvl3pPr marL="0" indent="914400">
              <a:buSzTx/>
              <a:buFontTx/>
              <a:buNone/>
              <a:defRPr b="1" cap="all" spc="300" sz="1800"/>
            </a:lvl3pPr>
            <a:lvl4pPr marL="0" indent="1371600">
              <a:buSzTx/>
              <a:buFontTx/>
              <a:buNone/>
              <a:defRPr b="1" cap="all" spc="300" sz="1800"/>
            </a:lvl4pPr>
            <a:lvl5pPr marL="0" indent="1828800">
              <a:buSzTx/>
              <a:buFontTx/>
              <a:buNone/>
              <a:defRPr b="1" cap="all" spc="300" sz="1800"/>
            </a:lvl5pPr>
          </a:lstStyle>
          <a:p>
            <a:pPr/>
            <a:r>
              <a:t>Body Level One</a:t>
            </a:r>
          </a:p>
          <a:p>
            <a:pPr lvl="1"/>
            <a:r>
              <a:t>Body Level Two</a:t>
            </a:r>
          </a:p>
          <a:p>
            <a:pPr lvl="2"/>
            <a:r>
              <a:t>Body Level Three</a:t>
            </a:r>
          </a:p>
          <a:p>
            <a:pPr lvl="3"/>
            <a:r>
              <a:t>Body Level Four</a:t>
            </a:r>
          </a:p>
          <a:p>
            <a:pPr lvl="4"/>
            <a:r>
              <a:t>Body Level Five</a:t>
            </a:r>
          </a:p>
        </p:txBody>
      </p:sp>
      <p:sp>
        <p:nvSpPr>
          <p:cNvPr id="52" name="Text Placeholder 4"/>
          <p:cNvSpPr/>
          <p:nvPr>
            <p:ph type="body" sz="quarter" idx="21"/>
          </p:nvPr>
        </p:nvSpPr>
        <p:spPr>
          <a:xfrm>
            <a:off x="6318927" y="2311351"/>
            <a:ext cx="5212081" cy="695374"/>
          </a:xfrm>
          <a:prstGeom prst="rect">
            <a:avLst/>
          </a:prstGeom>
        </p:spPr>
        <p:txBody>
          <a:bodyPr anchor="b"/>
          <a:lstStyle/>
          <a:p>
            <a:pPr marL="0" indent="0">
              <a:buSzTx/>
              <a:buFontTx/>
              <a:buNone/>
              <a:defRPr b="1" cap="all" spc="300" sz="1800"/>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8" name="Rectangle 4"/>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6" name="Title Text"/>
          <p:cNvSpPr txBox="1"/>
          <p:nvPr>
            <p:ph type="title"/>
          </p:nvPr>
        </p:nvSpPr>
        <p:spPr>
          <a:xfrm>
            <a:off x="640080" y="1371600"/>
            <a:ext cx="3859398" cy="1451724"/>
          </a:xfrm>
          <a:prstGeom prst="rect">
            <a:avLst/>
          </a:prstGeom>
        </p:spPr>
        <p:txBody>
          <a:bodyPr/>
          <a:lstStyle>
            <a:lvl1pPr>
              <a:defRPr sz="3600"/>
            </a:lvl1pPr>
          </a:lstStyle>
          <a:p>
            <a:pPr/>
            <a:r>
              <a:t>Title Text</a:t>
            </a:r>
          </a:p>
        </p:txBody>
      </p:sp>
      <p:sp>
        <p:nvSpPr>
          <p:cNvPr id="77" name="Body Level One…"/>
          <p:cNvSpPr txBox="1"/>
          <p:nvPr>
            <p:ph type="body" idx="1"/>
          </p:nvPr>
        </p:nvSpPr>
        <p:spPr>
          <a:xfrm>
            <a:off x="4936518" y="1031001"/>
            <a:ext cx="6594491" cy="5166360"/>
          </a:xfrm>
          <a:prstGeom prst="rect">
            <a:avLst/>
          </a:prstGeom>
        </p:spPr>
        <p:txBody>
          <a:bodyPr/>
          <a:lstStyle>
            <a:lvl1pPr>
              <a:defRPr sz="2800"/>
            </a:lvl1pPr>
            <a:lvl2pPr marL="531876" indent="-266700">
              <a:defRPr sz="2800"/>
            </a:lvl2pPr>
            <a:lvl3pPr marL="822959" indent="-320039">
              <a:defRPr sz="2800"/>
            </a:lvl3pPr>
            <a:lvl4pPr marL="1210310" indent="-444500">
              <a:defRPr sz="2800"/>
            </a:lvl4pPr>
            <a:lvl5pPr marL="1425447" indent="-355600">
              <a:defRPr sz="2800"/>
            </a:lvl5pPr>
          </a:lstStyle>
          <a:p>
            <a:pPr/>
            <a:r>
              <a:t>Body Level One</a:t>
            </a:r>
          </a:p>
          <a:p>
            <a:pPr lvl="1"/>
            <a:r>
              <a:t>Body Level Two</a:t>
            </a:r>
          </a:p>
          <a:p>
            <a:pPr lvl="2"/>
            <a:r>
              <a:t>Body Level Three</a:t>
            </a:r>
          </a:p>
          <a:p>
            <a:pPr lvl="3"/>
            <a:r>
              <a:t>Body Level Four</a:t>
            </a:r>
          </a:p>
          <a:p>
            <a:pPr lvl="4"/>
            <a:r>
              <a:t>Body Level Five</a:t>
            </a:r>
          </a:p>
        </p:txBody>
      </p:sp>
      <p:sp>
        <p:nvSpPr>
          <p:cNvPr id="78" name="Text Placeholder 3"/>
          <p:cNvSpPr/>
          <p:nvPr>
            <p:ph type="body" sz="quarter" idx="21"/>
          </p:nvPr>
        </p:nvSpPr>
        <p:spPr>
          <a:xfrm>
            <a:off x="640080" y="2972167"/>
            <a:ext cx="3859398" cy="3226828"/>
          </a:xfrm>
          <a:prstGeom prst="rect">
            <a:avLst/>
          </a:prstGeom>
        </p:spPr>
        <p:txBody>
          <a:bodyPr/>
          <a:lstStyle/>
          <a:p>
            <a:pPr marL="0" indent="0">
              <a:buSzTx/>
              <a:buFontTx/>
              <a:buNone/>
              <a:defRPr sz="1600"/>
            </a:pP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6" name="Title Text"/>
          <p:cNvSpPr txBox="1"/>
          <p:nvPr>
            <p:ph type="title"/>
          </p:nvPr>
        </p:nvSpPr>
        <p:spPr>
          <a:xfrm>
            <a:off x="640080" y="1371600"/>
            <a:ext cx="3859398" cy="1451724"/>
          </a:xfrm>
          <a:prstGeom prst="rect">
            <a:avLst/>
          </a:prstGeom>
        </p:spPr>
        <p:txBody>
          <a:bodyPr/>
          <a:lstStyle>
            <a:lvl1pPr>
              <a:defRPr sz="3600"/>
            </a:lvl1pPr>
          </a:lstStyle>
          <a:p>
            <a:pPr/>
            <a:r>
              <a:t>Title Text</a:t>
            </a:r>
          </a:p>
        </p:txBody>
      </p:sp>
      <p:sp>
        <p:nvSpPr>
          <p:cNvPr id="87" name="Picture Placeholder 2"/>
          <p:cNvSpPr/>
          <p:nvPr>
            <p:ph type="pic" idx="21"/>
          </p:nvPr>
        </p:nvSpPr>
        <p:spPr>
          <a:xfrm>
            <a:off x="4937759" y="1033271"/>
            <a:ext cx="6592825" cy="5166360"/>
          </a:xfrm>
          <a:prstGeom prst="rect">
            <a:avLst/>
          </a:prstGeom>
        </p:spPr>
        <p:txBody>
          <a:bodyPr lIns="91439" rIns="91439">
            <a:noAutofit/>
          </a:bodyPr>
          <a:lstStyle/>
          <a:p>
            <a:pPr/>
          </a:p>
        </p:txBody>
      </p:sp>
      <p:sp>
        <p:nvSpPr>
          <p:cNvPr id="88" name="Body Level One…"/>
          <p:cNvSpPr txBox="1"/>
          <p:nvPr>
            <p:ph type="body" sz="quarter" idx="1"/>
          </p:nvPr>
        </p:nvSpPr>
        <p:spPr>
          <a:xfrm>
            <a:off x="640080" y="2972167"/>
            <a:ext cx="3859398" cy="3226825"/>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traight Connector 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3" name="Title Text"/>
          <p:cNvSpPr txBox="1"/>
          <p:nvPr>
            <p:ph type="title"/>
          </p:nvPr>
        </p:nvSpPr>
        <p:spPr>
          <a:xfrm>
            <a:off x="640079" y="1371600"/>
            <a:ext cx="10890930" cy="109728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Title Text</a:t>
            </a:r>
          </a:p>
        </p:txBody>
      </p:sp>
      <p:sp>
        <p:nvSpPr>
          <p:cNvPr id="4"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234806" y="6435955"/>
            <a:ext cx="296204" cy="205915"/>
          </a:xfrm>
          <a:prstGeom prst="rect">
            <a:avLst/>
          </a:prstGeom>
          <a:ln w="12700">
            <a:miter lim="400000"/>
          </a:ln>
        </p:spPr>
        <p:txBody>
          <a:bodyPr wrap="none" lIns="45719" rIns="45719" anchor="ctr">
            <a:spAutoFit/>
          </a:bodyPr>
          <a:lstStyle>
            <a:lvl1pPr algn="r">
              <a:defRPr b="1" cap="all" spc="300" sz="9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1pPr>
      <a:lvl2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2pPr>
      <a:lvl3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3pPr>
      <a:lvl4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4pPr>
      <a:lvl5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5pPr>
      <a:lvl6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6pPr>
      <a:lvl7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7pPr>
      <a:lvl8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8pPr>
      <a:lvl9pPr marL="0" marR="0" indent="0" algn="l" defTabSz="914400" rtl="0" latinLnBrk="0">
        <a:lnSpc>
          <a:spcPct val="100000"/>
        </a:lnSpc>
        <a:spcBef>
          <a:spcPts val="0"/>
        </a:spcBef>
        <a:spcAft>
          <a:spcPts val="0"/>
        </a:spcAft>
        <a:buClrTx/>
        <a:buSzTx/>
        <a:buFontTx/>
        <a:buNone/>
        <a:tabLst/>
        <a:defRPr b="1" baseline="0" cap="none" i="0" spc="0" strike="noStrike" sz="4000" u="none">
          <a:solidFill>
            <a:srgbClr val="000000"/>
          </a:solidFill>
          <a:uFillTx/>
          <a:latin typeface="Calibri"/>
          <a:ea typeface="Calibri"/>
          <a:cs typeface="Calibri"/>
          <a:sym typeface="Calibri"/>
        </a:defRPr>
      </a:lvl9pPr>
    </p:titleStyle>
    <p:bodyStyle>
      <a:lvl1pPr marL="228600" marR="0" indent="-228600"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1pPr>
      <a:lvl2pPr marL="519176" marR="0" indent="-254000"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2pPr>
      <a:lvl3pPr marL="788669" marR="0" indent="-285750"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3pPr>
      <a:lvl4pPr marL="1174024" marR="0" indent="-408214"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4pPr>
      <a:lvl5pPr marL="1396419" marR="0" indent="-326571" algn="l" defTabSz="914400" rtl="0" latinLnBrk="0">
        <a:lnSpc>
          <a:spcPct val="120000"/>
        </a:lnSpc>
        <a:spcBef>
          <a:spcPts val="1000"/>
        </a:spcBef>
        <a:spcAft>
          <a:spcPts val="0"/>
        </a:spcAft>
        <a:buClrTx/>
        <a:buSzPct val="87000"/>
        <a:buFont typeface="Arial"/>
        <a:buChar char="•"/>
        <a:tabLst/>
        <a:defRPr b="0" baseline="0" cap="none" i="0" spc="0" strike="noStrike" sz="2000" u="none">
          <a:solidFill>
            <a:srgbClr val="000000"/>
          </a:solidFill>
          <a:uFillTx/>
          <a:latin typeface="Calibri"/>
          <a:ea typeface="Calibri"/>
          <a:cs typeface="Calibri"/>
          <a:sym typeface="Calibri"/>
        </a:defRPr>
      </a:lvl5pPr>
      <a:lvl6pPr marL="2540000" marR="0" indent="-254000" algn="l" defTabSz="914400" rtl="0" latinLnBrk="0">
        <a:lnSpc>
          <a:spcPct val="120000"/>
        </a:lnSpc>
        <a:spcBef>
          <a:spcPts val="1000"/>
        </a:spcBef>
        <a:spcAft>
          <a:spcPts val="0"/>
        </a:spcAft>
        <a:buClrTx/>
        <a:buSzPct val="100000"/>
        <a:buFont typeface="Arial"/>
        <a:buChar char="•"/>
        <a:tabLst/>
        <a:defRPr b="0" baseline="0" cap="none" i="0" spc="0" strike="noStrike" sz="2000" u="none">
          <a:solidFill>
            <a:srgbClr val="000000"/>
          </a:solidFill>
          <a:uFillTx/>
          <a:latin typeface="Calibri"/>
          <a:ea typeface="Calibri"/>
          <a:cs typeface="Calibri"/>
          <a:sym typeface="Calibri"/>
        </a:defRPr>
      </a:lvl6pPr>
      <a:lvl7pPr marL="2997200" marR="0" indent="-254000" algn="l" defTabSz="914400" rtl="0" latinLnBrk="0">
        <a:lnSpc>
          <a:spcPct val="120000"/>
        </a:lnSpc>
        <a:spcBef>
          <a:spcPts val="1000"/>
        </a:spcBef>
        <a:spcAft>
          <a:spcPts val="0"/>
        </a:spcAft>
        <a:buClrTx/>
        <a:buSzPct val="100000"/>
        <a:buFont typeface="Arial"/>
        <a:buChar char="•"/>
        <a:tabLst/>
        <a:defRPr b="0" baseline="0" cap="none" i="0" spc="0" strike="noStrike" sz="2000" u="none">
          <a:solidFill>
            <a:srgbClr val="000000"/>
          </a:solidFill>
          <a:uFillTx/>
          <a:latin typeface="Calibri"/>
          <a:ea typeface="Calibri"/>
          <a:cs typeface="Calibri"/>
          <a:sym typeface="Calibri"/>
        </a:defRPr>
      </a:lvl7pPr>
      <a:lvl8pPr marL="3454400" marR="0" indent="-254000" algn="l" defTabSz="914400" rtl="0" latinLnBrk="0">
        <a:lnSpc>
          <a:spcPct val="120000"/>
        </a:lnSpc>
        <a:spcBef>
          <a:spcPts val="1000"/>
        </a:spcBef>
        <a:spcAft>
          <a:spcPts val="0"/>
        </a:spcAft>
        <a:buClrTx/>
        <a:buSzPct val="100000"/>
        <a:buFont typeface="Arial"/>
        <a:buChar char="•"/>
        <a:tabLst/>
        <a:defRPr b="0" baseline="0" cap="none" i="0" spc="0" strike="noStrike" sz="2000" u="none">
          <a:solidFill>
            <a:srgbClr val="000000"/>
          </a:solidFill>
          <a:uFillTx/>
          <a:latin typeface="Calibri"/>
          <a:ea typeface="Calibri"/>
          <a:cs typeface="Calibri"/>
          <a:sym typeface="Calibri"/>
        </a:defRPr>
      </a:lvl8pPr>
      <a:lvl9pPr marL="3911600" marR="0" indent="-254000" algn="l" defTabSz="914400" rtl="0" latinLnBrk="0">
        <a:lnSpc>
          <a:spcPct val="120000"/>
        </a:lnSpc>
        <a:spcBef>
          <a:spcPts val="1000"/>
        </a:spcBef>
        <a:spcAft>
          <a:spcPts val="0"/>
        </a:spcAft>
        <a:buClrTx/>
        <a:buSzPct val="100000"/>
        <a:buFont typeface="Arial"/>
        <a:buChar char="•"/>
        <a:tabLst/>
        <a:defRPr b="0" baseline="0" cap="none" i="0" spc="0" strike="noStrike" sz="20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1" baseline="0" cap="all" i="0" spc="300" strike="noStrike" sz="9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9" name="Title 1"/>
          <p:cNvSpPr txBox="1"/>
          <p:nvPr>
            <p:ph type="ctrTitle"/>
          </p:nvPr>
        </p:nvSpPr>
        <p:spPr>
          <a:xfrm>
            <a:off x="7501083" y="1409700"/>
            <a:ext cx="4167043" cy="2875865"/>
          </a:xfrm>
          <a:prstGeom prst="rect">
            <a:avLst/>
          </a:prstGeom>
        </p:spPr>
        <p:txBody>
          <a:bodyPr anchor="b"/>
          <a:lstStyle>
            <a:lvl1pPr defTabSz="905255">
              <a:lnSpc>
                <a:spcPct val="90000"/>
              </a:lnSpc>
              <a:defRPr sz="4950"/>
            </a:lvl1pPr>
          </a:lstStyle>
          <a:p>
            <a:pPr/>
            <a:r>
              <a:t>CIFAR-10 Supervised Machine Learning</a:t>
            </a:r>
          </a:p>
        </p:txBody>
      </p:sp>
      <p:sp>
        <p:nvSpPr>
          <p:cNvPr id="100" name="Subtitle 2"/>
          <p:cNvSpPr txBox="1"/>
          <p:nvPr>
            <p:ph type="subTitle" sz="quarter" idx="1"/>
          </p:nvPr>
        </p:nvSpPr>
        <p:spPr>
          <a:xfrm>
            <a:off x="7509191" y="4431107"/>
            <a:ext cx="3972865" cy="1344427"/>
          </a:xfrm>
          <a:prstGeom prst="rect">
            <a:avLst/>
          </a:prstGeom>
        </p:spPr>
        <p:txBody>
          <a:bodyPr anchor="t"/>
          <a:lstStyle/>
          <a:p>
            <a:pPr/>
            <a:r>
              <a:t>Jayjit Pradhan</a:t>
            </a:r>
          </a:p>
          <a:p>
            <a:pPr/>
            <a:r>
              <a:t>May, 2025</a:t>
            </a:r>
          </a:p>
        </p:txBody>
      </p:sp>
      <p:pic>
        <p:nvPicPr>
          <p:cNvPr id="101" name="Picture 3" descr="Picture 3"/>
          <p:cNvPicPr>
            <a:picLocks noChangeAspect="1"/>
          </p:cNvPicPr>
          <p:nvPr/>
        </p:nvPicPr>
        <p:blipFill>
          <a:blip r:embed="rId2">
            <a:extLst/>
          </a:blip>
          <a:srcRect l="0" t="0" r="20461" b="2"/>
          <a:stretch>
            <a:fillRect/>
          </a:stretch>
        </p:blipFill>
        <p:spPr>
          <a:xfrm>
            <a:off x="20" y="609599"/>
            <a:ext cx="6778328" cy="5688325"/>
          </a:xfrm>
          <a:prstGeom prst="rect">
            <a:avLst/>
          </a:prstGeom>
          <a:ln w="12700">
            <a:miter lim="400000"/>
          </a:ln>
        </p:spPr>
      </p:pic>
      <p:sp>
        <p:nvSpPr>
          <p:cNvPr id="102" name="Straight Connector 10"/>
          <p:cNvSpPr/>
          <p:nvPr/>
        </p:nvSpPr>
        <p:spPr>
          <a:xfrm>
            <a:off x="0" y="6248399"/>
            <a:ext cx="6778351" cy="49007"/>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traight Connector 1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56" name="Rectangle 2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7" name="Title 1"/>
          <p:cNvSpPr txBox="1"/>
          <p:nvPr>
            <p:ph type="title"/>
          </p:nvPr>
        </p:nvSpPr>
        <p:spPr>
          <a:xfrm>
            <a:off x="640078" y="1371599"/>
            <a:ext cx="5752095" cy="1097282"/>
          </a:xfrm>
          <a:prstGeom prst="rect">
            <a:avLst/>
          </a:prstGeom>
        </p:spPr>
        <p:txBody>
          <a:bodyPr/>
          <a:lstStyle>
            <a:lvl1pPr>
              <a:lnSpc>
                <a:spcPct val="90000"/>
              </a:lnSpc>
              <a:defRPr sz="3400"/>
            </a:lvl1pPr>
          </a:lstStyle>
          <a:p>
            <a:pPr/>
            <a:r>
              <a:t>Class Distribution in CIFAR-10</a:t>
            </a:r>
          </a:p>
        </p:txBody>
      </p:sp>
      <p:sp>
        <p:nvSpPr>
          <p:cNvPr id="158" name="Straight Connector 22"/>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59" name="Content Placeholder 3"/>
          <p:cNvSpPr txBox="1"/>
          <p:nvPr>
            <p:ph type="body" sz="half" idx="1"/>
          </p:nvPr>
        </p:nvSpPr>
        <p:spPr>
          <a:xfrm>
            <a:off x="640078" y="2636205"/>
            <a:ext cx="5752097" cy="3661713"/>
          </a:xfrm>
          <a:prstGeom prst="rect">
            <a:avLst/>
          </a:prstGeom>
        </p:spPr>
        <p:txBody>
          <a:bodyPr/>
          <a:lstStyle/>
          <a:p>
            <a:pPr/>
            <a:r>
              <a:t>Understanding the distribution of classes is crucial for model training.</a:t>
            </a:r>
          </a:p>
          <a:p>
            <a:pPr/>
            <a:r>
              <a:t>Each class in CIFAR-10 contains 6,000 images. 5000 images in training set and 1000 images in test set.</a:t>
            </a:r>
          </a:p>
          <a:p>
            <a:pPr/>
            <a:r>
              <a:t>Balance in class distribution helps in benchmarking model performance.</a:t>
            </a:r>
          </a:p>
        </p:txBody>
      </p:sp>
      <p:pic>
        <p:nvPicPr>
          <p:cNvPr id="160" name="Content Placeholder 7" descr="Content Placeholder 7"/>
          <p:cNvPicPr>
            <a:picLocks noChangeAspect="1"/>
          </p:cNvPicPr>
          <p:nvPr/>
        </p:nvPicPr>
        <p:blipFill>
          <a:blip r:embed="rId2">
            <a:extLst/>
          </a:blip>
          <a:stretch>
            <a:fillRect/>
          </a:stretch>
        </p:blipFill>
        <p:spPr>
          <a:xfrm>
            <a:off x="8063548" y="622560"/>
            <a:ext cx="2719379" cy="2658193"/>
          </a:xfrm>
          <a:prstGeom prst="rect">
            <a:avLst/>
          </a:prstGeom>
          <a:ln w="12700">
            <a:miter lim="400000"/>
          </a:ln>
        </p:spPr>
      </p:pic>
      <p:pic>
        <p:nvPicPr>
          <p:cNvPr id="161" name="Picture 10" descr="Picture 10"/>
          <p:cNvPicPr>
            <a:picLocks noChangeAspect="1"/>
          </p:cNvPicPr>
          <p:nvPr/>
        </p:nvPicPr>
        <p:blipFill>
          <a:blip r:embed="rId3">
            <a:extLst/>
          </a:blip>
          <a:stretch>
            <a:fillRect/>
          </a:stretch>
        </p:blipFill>
        <p:spPr>
          <a:xfrm>
            <a:off x="8094737" y="3607282"/>
            <a:ext cx="2657002" cy="269063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64"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5"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Visualizing Mean Images</a:t>
            </a:r>
          </a:p>
        </p:txBody>
      </p:sp>
      <p:sp>
        <p:nvSpPr>
          <p:cNvPr id="166" name="Content Placeholder 3"/>
          <p:cNvSpPr txBox="1"/>
          <p:nvPr>
            <p:ph type="body" sz="half" idx="1"/>
          </p:nvPr>
        </p:nvSpPr>
        <p:spPr>
          <a:xfrm>
            <a:off x="640079" y="2176035"/>
            <a:ext cx="4261104" cy="4121889"/>
          </a:xfrm>
          <a:prstGeom prst="rect">
            <a:avLst/>
          </a:prstGeom>
        </p:spPr>
        <p:txBody>
          <a:bodyPr/>
          <a:lstStyle/>
          <a:p>
            <a:pPr>
              <a:lnSpc>
                <a:spcPct val="96000"/>
              </a:lnSpc>
              <a:defRPr sz="1500"/>
            </a:pPr>
            <a:r>
              <a:t>Visualizing mean images per class highlights common features.</a:t>
            </a:r>
          </a:p>
          <a:p>
            <a:pPr>
              <a:lnSpc>
                <a:spcPct val="96000"/>
              </a:lnSpc>
              <a:defRPr sz="1500"/>
            </a:pPr>
            <a:r>
              <a:t>Mean images are computed by averaging pixel values.</a:t>
            </a:r>
          </a:p>
          <a:p>
            <a:pPr>
              <a:lnSpc>
                <a:spcPct val="96000"/>
              </a:lnSpc>
              <a:defRPr sz="1500"/>
            </a:pPr>
            <a:r>
              <a:t>Useful for identifying class-specific characteristics such as—</a:t>
            </a:r>
          </a:p>
          <a:p>
            <a:pPr lvl="1" marL="493776" indent="-228600">
              <a:lnSpc>
                <a:spcPct val="96000"/>
              </a:lnSpc>
              <a:spcBef>
                <a:spcPts val="500"/>
              </a:spcBef>
              <a:buFontTx/>
              <a:buChar char="➢"/>
              <a:defRPr sz="1300"/>
            </a:pPr>
            <a:r>
              <a:t>Mean airplane/ship images show a distinctive cruciform shape on a blue background</a:t>
            </a:r>
          </a:p>
          <a:p>
            <a:pPr lvl="1" marL="493776" indent="-228600">
              <a:lnSpc>
                <a:spcPct val="96000"/>
              </a:lnSpc>
              <a:spcBef>
                <a:spcPts val="500"/>
              </a:spcBef>
              <a:buFontTx/>
              <a:buChar char="➢"/>
              <a:defRPr sz="1300"/>
            </a:pPr>
            <a:r>
              <a:t>Mean automobile/truck images reveal horizontal shapes with visible wheel positions </a:t>
            </a:r>
          </a:p>
          <a:p>
            <a:pPr lvl="1" marL="493776" indent="-228600">
              <a:lnSpc>
                <a:spcPct val="96000"/>
              </a:lnSpc>
              <a:spcBef>
                <a:spcPts val="500"/>
              </a:spcBef>
              <a:buFontTx/>
              <a:buChar char="➢"/>
              <a:defRPr sz="1300"/>
            </a:pPr>
            <a:r>
              <a:t>Mean animal images (cats, dogs, deer) show basic body outlines with common postures – </a:t>
            </a:r>
          </a:p>
          <a:p>
            <a:pPr lvl="1" marL="493776" indent="-228600">
              <a:lnSpc>
                <a:spcPct val="96000"/>
              </a:lnSpc>
              <a:spcBef>
                <a:spcPts val="500"/>
              </a:spcBef>
              <a:buFontTx/>
              <a:buChar char="➢"/>
              <a:defRPr sz="1300"/>
            </a:pPr>
            <a:r>
              <a:t>The frog mean image typically shows a top-down view with a distinctive silhouette</a:t>
            </a:r>
          </a:p>
        </p:txBody>
      </p:sp>
      <p:sp>
        <p:nvSpPr>
          <p:cNvPr id="167"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pic>
        <p:nvPicPr>
          <p:cNvPr id="168" name="Content Placeholder 7" descr="Content Placeholder 7"/>
          <p:cNvPicPr>
            <a:picLocks noChangeAspect="1"/>
          </p:cNvPicPr>
          <p:nvPr/>
        </p:nvPicPr>
        <p:blipFill>
          <a:blip r:embed="rId2">
            <a:extLst/>
          </a:blip>
          <a:stretch>
            <a:fillRect/>
          </a:stretch>
        </p:blipFill>
        <p:spPr>
          <a:xfrm>
            <a:off x="5672328" y="1798065"/>
            <a:ext cx="6441181" cy="435684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traight Connector 34"/>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71" name="Rectangle 3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72" name="Title 1"/>
          <p:cNvSpPr txBox="1"/>
          <p:nvPr>
            <p:ph type="title"/>
          </p:nvPr>
        </p:nvSpPr>
        <p:spPr>
          <a:xfrm>
            <a:off x="4846320" y="1371599"/>
            <a:ext cx="6684690" cy="1097282"/>
          </a:xfrm>
          <a:prstGeom prst="rect">
            <a:avLst/>
          </a:prstGeom>
        </p:spPr>
        <p:txBody>
          <a:bodyPr/>
          <a:lstStyle>
            <a:lvl1pPr>
              <a:lnSpc>
                <a:spcPct val="90000"/>
              </a:lnSpc>
              <a:defRPr sz="3400"/>
            </a:lvl1pPr>
          </a:lstStyle>
          <a:p>
            <a:pPr/>
            <a:r>
              <a:t>Pixel Value Distribution Analysis</a:t>
            </a:r>
          </a:p>
        </p:txBody>
      </p:sp>
      <p:pic>
        <p:nvPicPr>
          <p:cNvPr id="173" name="Content Placeholder 7" descr="Content Placeholder 7"/>
          <p:cNvPicPr>
            <a:picLocks noChangeAspect="1"/>
          </p:cNvPicPr>
          <p:nvPr/>
        </p:nvPicPr>
        <p:blipFill>
          <a:blip r:embed="rId2">
            <a:extLst/>
          </a:blip>
          <a:stretch>
            <a:fillRect/>
          </a:stretch>
        </p:blipFill>
        <p:spPr>
          <a:xfrm>
            <a:off x="640080" y="533080"/>
            <a:ext cx="2033964" cy="2100772"/>
          </a:xfrm>
          <a:prstGeom prst="rect">
            <a:avLst/>
          </a:prstGeom>
          <a:ln w="12700">
            <a:miter lim="400000"/>
          </a:ln>
        </p:spPr>
      </p:pic>
      <p:sp>
        <p:nvSpPr>
          <p:cNvPr id="174" name="Straight Connector 36"/>
          <p:cNvSpPr/>
          <p:nvPr/>
        </p:nvSpPr>
        <p:spPr>
          <a:xfrm>
            <a:off x="4892040" y="1031001"/>
            <a:ext cx="978862" cy="1"/>
          </a:xfrm>
          <a:prstGeom prst="line">
            <a:avLst/>
          </a:prstGeom>
          <a:ln w="76200">
            <a:solidFill>
              <a:schemeClr val="accent1"/>
            </a:solidFill>
            <a:miter/>
          </a:ln>
        </p:spPr>
        <p:txBody>
          <a:bodyPr lIns="45719" rIns="45719"/>
          <a:lstStyle/>
          <a:p>
            <a:pPr/>
          </a:p>
        </p:txBody>
      </p:sp>
      <p:pic>
        <p:nvPicPr>
          <p:cNvPr id="175" name="Picture 10" descr="Picture 10"/>
          <p:cNvPicPr>
            <a:picLocks noChangeAspect="1"/>
          </p:cNvPicPr>
          <p:nvPr/>
        </p:nvPicPr>
        <p:blipFill>
          <a:blip r:embed="rId3">
            <a:extLst/>
          </a:blip>
          <a:stretch>
            <a:fillRect/>
          </a:stretch>
        </p:blipFill>
        <p:spPr>
          <a:xfrm>
            <a:off x="640080" y="2633852"/>
            <a:ext cx="2033965" cy="1990380"/>
          </a:xfrm>
          <a:prstGeom prst="rect">
            <a:avLst/>
          </a:prstGeom>
          <a:ln w="12700">
            <a:miter lim="400000"/>
          </a:ln>
        </p:spPr>
      </p:pic>
      <p:pic>
        <p:nvPicPr>
          <p:cNvPr id="176" name="Picture 14" descr="Picture 14"/>
          <p:cNvPicPr>
            <a:picLocks noChangeAspect="1"/>
          </p:cNvPicPr>
          <p:nvPr/>
        </p:nvPicPr>
        <p:blipFill>
          <a:blip r:embed="rId4">
            <a:extLst/>
          </a:blip>
          <a:stretch>
            <a:fillRect/>
          </a:stretch>
        </p:blipFill>
        <p:spPr>
          <a:xfrm>
            <a:off x="640080" y="4609338"/>
            <a:ext cx="2126172" cy="2061306"/>
          </a:xfrm>
          <a:prstGeom prst="rect">
            <a:avLst/>
          </a:prstGeom>
          <a:ln w="12700">
            <a:miter lim="400000"/>
          </a:ln>
        </p:spPr>
      </p:pic>
      <p:sp>
        <p:nvSpPr>
          <p:cNvPr id="177" name="Content Placeholder 3"/>
          <p:cNvSpPr txBox="1"/>
          <p:nvPr>
            <p:ph type="body" sz="half" idx="1"/>
          </p:nvPr>
        </p:nvSpPr>
        <p:spPr>
          <a:xfrm>
            <a:off x="4846320" y="2633852"/>
            <a:ext cx="6684690" cy="3664067"/>
          </a:xfrm>
          <a:prstGeom prst="rect">
            <a:avLst/>
          </a:prstGeom>
        </p:spPr>
        <p:txBody>
          <a:bodyPr/>
          <a:lstStyle/>
          <a:p>
            <a:pPr/>
            <a:r>
              <a:t>Pixel values range from 0 to 255 in RGB images.</a:t>
            </a:r>
          </a:p>
          <a:p>
            <a:pPr/>
            <a:r>
              <a:t>Understanding pixel value distribution aids in normalization.</a:t>
            </a:r>
          </a:p>
          <a:p>
            <a:pPr/>
            <a:r>
              <a:t>Visual inspection show all the RGB channels have similar pixel value distribution.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traight Connector 34"/>
          <p:cNvSpPr/>
          <p:nvPr/>
        </p:nvSpPr>
        <p:spPr>
          <a:xfrm>
            <a:off x="713231" y="1031001"/>
            <a:ext cx="978862" cy="1"/>
          </a:xfrm>
          <a:prstGeom prst="line">
            <a:avLst/>
          </a:prstGeom>
          <a:ln w="76200">
            <a:solidFill>
              <a:schemeClr val="accent1"/>
            </a:solidFill>
            <a:miter/>
          </a:ln>
        </p:spPr>
        <p:txBody>
          <a:bodyPr lIns="45719" rIns="45719"/>
          <a:lstStyle/>
          <a:p>
            <a:pPr/>
          </a:p>
        </p:txBody>
      </p:sp>
      <p:sp>
        <p:nvSpPr>
          <p:cNvPr id="180" name="Rectangle 3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1" name="Title 1"/>
          <p:cNvSpPr txBox="1"/>
          <p:nvPr>
            <p:ph type="title"/>
          </p:nvPr>
        </p:nvSpPr>
        <p:spPr>
          <a:xfrm>
            <a:off x="4846320" y="1371600"/>
            <a:ext cx="6684689" cy="1097281"/>
          </a:xfrm>
          <a:prstGeom prst="rect">
            <a:avLst/>
          </a:prstGeom>
        </p:spPr>
        <p:txBody>
          <a:bodyPr/>
          <a:lstStyle>
            <a:lvl1pPr>
              <a:lnSpc>
                <a:spcPct val="90000"/>
              </a:lnSpc>
              <a:defRPr sz="3400"/>
            </a:lvl1pPr>
          </a:lstStyle>
          <a:p>
            <a:pPr/>
            <a:r>
              <a:t>Pixel Value Correlation Analysis</a:t>
            </a:r>
          </a:p>
        </p:txBody>
      </p:sp>
      <p:sp>
        <p:nvSpPr>
          <p:cNvPr id="182" name="Straight Connector 36"/>
          <p:cNvSpPr/>
          <p:nvPr/>
        </p:nvSpPr>
        <p:spPr>
          <a:xfrm>
            <a:off x="4892040" y="1031001"/>
            <a:ext cx="978862" cy="1"/>
          </a:xfrm>
          <a:prstGeom prst="line">
            <a:avLst/>
          </a:prstGeom>
          <a:ln w="76200">
            <a:solidFill>
              <a:schemeClr val="accent1"/>
            </a:solidFill>
            <a:miter/>
          </a:ln>
        </p:spPr>
        <p:txBody>
          <a:bodyPr lIns="45719" rIns="45719"/>
          <a:lstStyle/>
          <a:p>
            <a:pPr/>
          </a:p>
        </p:txBody>
      </p:sp>
      <p:sp>
        <p:nvSpPr>
          <p:cNvPr id="183" name="Content Placeholder 3"/>
          <p:cNvSpPr txBox="1"/>
          <p:nvPr>
            <p:ph type="body" sz="half" idx="1"/>
          </p:nvPr>
        </p:nvSpPr>
        <p:spPr>
          <a:xfrm>
            <a:off x="4846320" y="2633852"/>
            <a:ext cx="6684689" cy="3664067"/>
          </a:xfrm>
          <a:prstGeom prst="rect">
            <a:avLst/>
          </a:prstGeom>
        </p:spPr>
        <p:txBody>
          <a:bodyPr/>
          <a:lstStyle/>
          <a:p>
            <a:pPr/>
            <a:r>
              <a:t>High positive correlation between color channels suggest that the intensity values in these channels tend to vary together.</a:t>
            </a:r>
          </a:p>
          <a:p>
            <a:pPr/>
            <a:r>
              <a:t>High positive correlation between nearby pixels is expected because neighboring pixels in an image often have similar color intensities.</a:t>
            </a:r>
          </a:p>
          <a:p>
            <a:pPr/>
            <a:r>
              <a:t>Low correlation between distant pixels is also seen.</a:t>
            </a:r>
          </a:p>
        </p:txBody>
      </p:sp>
      <p:pic>
        <p:nvPicPr>
          <p:cNvPr id="184" name="pasted-movie.png" descr="pasted-movie.png"/>
          <p:cNvPicPr>
            <a:picLocks noChangeAspect="1"/>
          </p:cNvPicPr>
          <p:nvPr/>
        </p:nvPicPr>
        <p:blipFill>
          <a:blip r:embed="rId2">
            <a:extLst/>
          </a:blip>
          <a:stretch>
            <a:fillRect/>
          </a:stretch>
        </p:blipFill>
        <p:spPr>
          <a:xfrm>
            <a:off x="94809" y="1024475"/>
            <a:ext cx="4627723" cy="1791530"/>
          </a:xfrm>
          <a:prstGeom prst="rect">
            <a:avLst/>
          </a:prstGeom>
          <a:ln w="12700">
            <a:miter lim="400000"/>
          </a:ln>
        </p:spPr>
      </p:pic>
      <p:pic>
        <p:nvPicPr>
          <p:cNvPr id="185" name="pasted-movie.png" descr="pasted-movie.png"/>
          <p:cNvPicPr>
            <a:picLocks noChangeAspect="1"/>
          </p:cNvPicPr>
          <p:nvPr/>
        </p:nvPicPr>
        <p:blipFill>
          <a:blip r:embed="rId3">
            <a:extLst/>
          </a:blip>
          <a:stretch>
            <a:fillRect/>
          </a:stretch>
        </p:blipFill>
        <p:spPr>
          <a:xfrm>
            <a:off x="387268" y="2933392"/>
            <a:ext cx="4331963" cy="366406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88" name="Title 1"/>
          <p:cNvSpPr txBox="1"/>
          <p:nvPr>
            <p:ph type="ctrTitle"/>
          </p:nvPr>
        </p:nvSpPr>
        <p:spPr>
          <a:xfrm>
            <a:off x="640080" y="914399"/>
            <a:ext cx="6980274" cy="2996651"/>
          </a:xfrm>
          <a:prstGeom prst="rect">
            <a:avLst/>
          </a:prstGeom>
        </p:spPr>
        <p:txBody>
          <a:bodyPr/>
          <a:lstStyle>
            <a:lvl1pPr>
              <a:defRPr sz="6600"/>
            </a:lvl1pPr>
          </a:lstStyle>
          <a:p>
            <a:pPr/>
            <a:r>
              <a:t>Data Preprocessing</a:t>
            </a:r>
          </a:p>
        </p:txBody>
      </p:sp>
      <p:sp>
        <p:nvSpPr>
          <p:cNvPr id="189" name="Straight Connector 8"/>
          <p:cNvSpPr/>
          <p:nvPr/>
        </p:nvSpPr>
        <p:spPr>
          <a:xfrm>
            <a:off x="713232" y="4861205"/>
            <a:ext cx="978862" cy="1"/>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188"/>
                                        </p:tgtEl>
                                        <p:attrNameLst>
                                          <p:attrName>style.visibility</p:attrName>
                                        </p:attrNameLst>
                                      </p:cBhvr>
                                      <p:to>
                                        <p:strVal val="visible"/>
                                      </p:to>
                                    </p:set>
                                    <p:animEffect filter="fade" transition="in">
                                      <p:cBhvr>
                                        <p:cTn id="7" dur="7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92"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93"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Flattening &amp; Scaling the Data</a:t>
            </a:r>
          </a:p>
        </p:txBody>
      </p:sp>
      <p:sp>
        <p:nvSpPr>
          <p:cNvPr id="194" name="Content Placeholder 3"/>
          <p:cNvSpPr txBox="1"/>
          <p:nvPr>
            <p:ph type="body" sz="half" idx="1"/>
          </p:nvPr>
        </p:nvSpPr>
        <p:spPr>
          <a:xfrm>
            <a:off x="640079" y="2176035"/>
            <a:ext cx="4261104" cy="4121889"/>
          </a:xfrm>
          <a:prstGeom prst="rect">
            <a:avLst/>
          </a:prstGeom>
        </p:spPr>
        <p:txBody>
          <a:bodyPr/>
          <a:lstStyle/>
          <a:p>
            <a:pPr/>
            <a:r>
              <a:t>Flattening transforms multi-dimensional arrays into one-dimensional arrays.</a:t>
            </a:r>
          </a:p>
          <a:p>
            <a:pPr/>
            <a:r>
              <a:t>Scaling normalizes data to a common range. Using StandardScaler() package this is done.</a:t>
            </a:r>
          </a:p>
          <a:p>
            <a:pPr/>
            <a:r>
              <a:t>Improves convergence speed in training algorithms.</a:t>
            </a:r>
          </a:p>
        </p:txBody>
      </p:sp>
      <p:sp>
        <p:nvSpPr>
          <p:cNvPr id="195"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pic>
        <p:nvPicPr>
          <p:cNvPr id="196" name="Content Placeholder 21" descr="Content Placeholder 21"/>
          <p:cNvPicPr>
            <a:picLocks noChangeAspect="1"/>
          </p:cNvPicPr>
          <p:nvPr/>
        </p:nvPicPr>
        <p:blipFill>
          <a:blip r:embed="rId2">
            <a:extLst/>
          </a:blip>
          <a:stretch>
            <a:fillRect/>
          </a:stretch>
        </p:blipFill>
        <p:spPr>
          <a:xfrm>
            <a:off x="5741463" y="2546050"/>
            <a:ext cx="6075374" cy="275176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traight Connector 1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99" name="Rectangle 2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0" name="Title 1"/>
          <p:cNvSpPr txBox="1"/>
          <p:nvPr>
            <p:ph type="title"/>
          </p:nvPr>
        </p:nvSpPr>
        <p:spPr>
          <a:xfrm>
            <a:off x="640079" y="914399"/>
            <a:ext cx="10847496" cy="1171070"/>
          </a:xfrm>
          <a:prstGeom prst="rect">
            <a:avLst/>
          </a:prstGeom>
        </p:spPr>
        <p:txBody>
          <a:bodyPr/>
          <a:lstStyle/>
          <a:p>
            <a:pPr/>
            <a:r>
              <a:t>Dimensionality Reduction with PCA</a:t>
            </a:r>
          </a:p>
        </p:txBody>
      </p:sp>
      <p:pic>
        <p:nvPicPr>
          <p:cNvPr id="201" name="Content Placeholder 7" descr="Content Placeholder 7"/>
          <p:cNvPicPr>
            <a:picLocks noChangeAspect="1"/>
          </p:cNvPicPr>
          <p:nvPr/>
        </p:nvPicPr>
        <p:blipFill>
          <a:blip r:embed="rId2">
            <a:extLst/>
          </a:blip>
          <a:stretch>
            <a:fillRect/>
          </a:stretch>
        </p:blipFill>
        <p:spPr>
          <a:xfrm>
            <a:off x="713231" y="2625625"/>
            <a:ext cx="5648194" cy="3021784"/>
          </a:xfrm>
          <a:prstGeom prst="rect">
            <a:avLst/>
          </a:prstGeom>
          <a:ln w="12700">
            <a:miter lim="400000"/>
          </a:ln>
        </p:spPr>
      </p:pic>
      <p:sp>
        <p:nvSpPr>
          <p:cNvPr id="202" name="Content Placeholder 3"/>
          <p:cNvSpPr txBox="1"/>
          <p:nvPr>
            <p:ph type="body" sz="half" idx="1"/>
          </p:nvPr>
        </p:nvSpPr>
        <p:spPr>
          <a:xfrm>
            <a:off x="6915150" y="2256287"/>
            <a:ext cx="4563618" cy="3760459"/>
          </a:xfrm>
          <a:prstGeom prst="rect">
            <a:avLst/>
          </a:prstGeom>
        </p:spPr>
        <p:txBody>
          <a:bodyPr/>
          <a:lstStyle/>
          <a:p>
            <a:pPr/>
            <a:r>
              <a:t>PCA reduces the number of features while retaining variance.</a:t>
            </a:r>
          </a:p>
          <a:p>
            <a:pPr/>
            <a:r>
              <a:t>Helps in visualizing high-dimensional data.</a:t>
            </a:r>
          </a:p>
          <a:p>
            <a:pPr/>
            <a:r>
              <a:t>Aids in reducing overfitting in models.</a:t>
            </a:r>
          </a:p>
          <a:p>
            <a:pPr/>
            <a:r>
              <a:t>Using 95% explain variance, number of features are reduced from 3072 to 220.</a:t>
            </a:r>
          </a:p>
        </p:txBody>
      </p:sp>
      <p:sp>
        <p:nvSpPr>
          <p:cNvPr id="203" name="Straight Connector 22"/>
          <p:cNvSpPr/>
          <p:nvPr/>
        </p:nvSpPr>
        <p:spPr>
          <a:xfrm>
            <a:off x="672252" y="6272784"/>
            <a:ext cx="10847497" cy="1"/>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6"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7" name="Title 1"/>
          <p:cNvSpPr txBox="1"/>
          <p:nvPr>
            <p:ph type="ctrTitle"/>
          </p:nvPr>
        </p:nvSpPr>
        <p:spPr>
          <a:xfrm>
            <a:off x="559219" y="1115843"/>
            <a:ext cx="7680960" cy="4631913"/>
          </a:xfrm>
          <a:prstGeom prst="rect">
            <a:avLst/>
          </a:prstGeom>
        </p:spPr>
        <p:txBody>
          <a:bodyPr anchor="b"/>
          <a:lstStyle>
            <a:lvl1pPr>
              <a:defRPr sz="6500"/>
            </a:lvl1pPr>
          </a:lstStyle>
          <a:p>
            <a:pPr/>
            <a:r>
              <a:t>Model Build</a:t>
            </a:r>
          </a:p>
        </p:txBody>
      </p:sp>
      <p:sp>
        <p:nvSpPr>
          <p:cNvPr id="208"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207"/>
                                        </p:tgtEl>
                                        <p:attrNameLst>
                                          <p:attrName>style.visibility</p:attrName>
                                        </p:attrNameLst>
                                      </p:cBhvr>
                                      <p:to>
                                        <p:strVal val="visible"/>
                                      </p:to>
                                    </p:set>
                                    <p:animEffect filter="fade" transition="in">
                                      <p:cBhvr>
                                        <p:cTn id="7" dur="7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ctangle 8"/>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latin typeface="+mn-lt"/>
                <a:ea typeface="+mn-ea"/>
                <a:cs typeface="+mn-cs"/>
                <a:sym typeface="Arial"/>
              </a:defRPr>
            </a:pPr>
          </a:p>
        </p:txBody>
      </p:sp>
      <p:sp>
        <p:nvSpPr>
          <p:cNvPr id="211" name="Title 1"/>
          <p:cNvSpPr txBox="1"/>
          <p:nvPr>
            <p:ph type="title"/>
          </p:nvPr>
        </p:nvSpPr>
        <p:spPr>
          <a:xfrm>
            <a:off x="640080" y="914399"/>
            <a:ext cx="3412998" cy="1839435"/>
          </a:xfrm>
          <a:prstGeom prst="rect">
            <a:avLst/>
          </a:prstGeom>
        </p:spPr>
        <p:txBody>
          <a:bodyPr/>
          <a:lstStyle>
            <a:lvl1pPr>
              <a:defRPr sz="3600"/>
            </a:lvl1pPr>
          </a:lstStyle>
          <a:p>
            <a:pPr/>
            <a:r>
              <a:t>Choice of Algorithms</a:t>
            </a:r>
          </a:p>
        </p:txBody>
      </p:sp>
      <p:grpSp>
        <p:nvGrpSpPr>
          <p:cNvPr id="221" name="Content Placeholder 4"/>
          <p:cNvGrpSpPr/>
          <p:nvPr/>
        </p:nvGrpSpPr>
        <p:grpSpPr>
          <a:xfrm>
            <a:off x="3357922" y="1014983"/>
            <a:ext cx="8288782" cy="5313855"/>
            <a:chOff x="0" y="0"/>
            <a:chExt cx="8288779" cy="5313852"/>
          </a:xfrm>
        </p:grpSpPr>
        <p:sp>
          <p:nvSpPr>
            <p:cNvPr id="212" name="Square"/>
            <p:cNvSpPr/>
            <p:nvPr/>
          </p:nvSpPr>
          <p:spPr>
            <a:xfrm>
              <a:off x="0" y="0"/>
              <a:ext cx="1681598" cy="1681598"/>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000"/>
              </a:pPr>
            </a:p>
          </p:txBody>
        </p:sp>
        <p:sp>
          <p:nvSpPr>
            <p:cNvPr id="213" name="Logistic Regression"/>
            <p:cNvSpPr txBox="1"/>
            <p:nvPr/>
          </p:nvSpPr>
          <p:spPr>
            <a:xfrm>
              <a:off x="1861598" y="20319"/>
              <a:ext cx="6422103" cy="2091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711200">
                <a:spcBef>
                  <a:spcPts val="600"/>
                </a:spcBef>
                <a:defRPr b="1" sz="1600"/>
              </a:lvl1pPr>
            </a:lstStyle>
            <a:p>
              <a:pPr/>
              <a:r>
                <a:t>Logistic Regression</a:t>
              </a:r>
            </a:p>
          </p:txBody>
        </p:sp>
        <p:sp>
          <p:nvSpPr>
            <p:cNvPr id="214" name="Logistic regression captures basic patterns in image data. It offers interpretability and computational efficiency, making it valuable for establishing initial performance metrics.…"/>
            <p:cNvSpPr txBox="1"/>
            <p:nvPr/>
          </p:nvSpPr>
          <p:spPr>
            <a:xfrm>
              <a:off x="1861598" y="306443"/>
              <a:ext cx="6427183" cy="6018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533400">
                <a:spcBef>
                  <a:spcPts val="500"/>
                </a:spcBef>
                <a:defRPr sz="1200"/>
              </a:pPr>
              <a:r>
                <a:t>Logistic regression captures basic patterns in image data. It offers interpretability and computational efficiency, making it valuable for establishing initial performance metrics.</a:t>
              </a:r>
              <a:endParaRPr sz="2000"/>
            </a:p>
            <a:p>
              <a:pPr defTabSz="533400">
                <a:spcBef>
                  <a:spcPts val="500"/>
                </a:spcBef>
                <a:defRPr sz="1200"/>
              </a:pPr>
              <a:r>
                <a:t>It also provides a good reference point to evaluate the performance gain from more complex models.</a:t>
              </a:r>
            </a:p>
          </p:txBody>
        </p:sp>
        <p:sp>
          <p:nvSpPr>
            <p:cNvPr id="215" name="Square"/>
            <p:cNvSpPr/>
            <p:nvPr/>
          </p:nvSpPr>
          <p:spPr>
            <a:xfrm>
              <a:off x="0" y="1816126"/>
              <a:ext cx="1681598" cy="1681599"/>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000"/>
              </a:pPr>
            </a:p>
          </p:txBody>
        </p:sp>
        <p:sp>
          <p:nvSpPr>
            <p:cNvPr id="216" name="Support Vector Machines (SVM)"/>
            <p:cNvSpPr txBox="1"/>
            <p:nvPr/>
          </p:nvSpPr>
          <p:spPr>
            <a:xfrm>
              <a:off x="1861598" y="1836446"/>
              <a:ext cx="6422103" cy="2091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711200">
                <a:spcBef>
                  <a:spcPts val="600"/>
                </a:spcBef>
                <a:defRPr b="1" sz="1600"/>
              </a:lvl1pPr>
            </a:lstStyle>
            <a:p>
              <a:pPr/>
              <a:r>
                <a:t>Support Vector Machines (SVM)</a:t>
              </a:r>
            </a:p>
          </p:txBody>
        </p:sp>
        <p:sp>
          <p:nvSpPr>
            <p:cNvPr id="217" name="SVMs excel at finding optimal decision boundaries in high-dimensional spaces, making them particularly effective for image classification tasks like CIFAR-10. With appropriate kernel functions, they can model complex non-linear relationships in the data."/>
            <p:cNvSpPr txBox="1"/>
            <p:nvPr/>
          </p:nvSpPr>
          <p:spPr>
            <a:xfrm>
              <a:off x="1861598" y="2122571"/>
              <a:ext cx="6427183" cy="9828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533400">
                <a:spcBef>
                  <a:spcPts val="500"/>
                </a:spcBef>
                <a:defRPr sz="1200"/>
              </a:pPr>
              <a:r>
                <a:t>SVMs excel at finding optimal decision boundaries in high-dimensional spaces, making them particularly effective for image classification tasks like CIFAR-10. With appropriate kernel functions, they can model complex non-linear relationships in the data.</a:t>
              </a:r>
              <a:endParaRPr sz="2000"/>
            </a:p>
            <a:p>
              <a:pPr defTabSz="533400">
                <a:spcBef>
                  <a:spcPts val="500"/>
                </a:spcBef>
                <a:defRPr sz="1200"/>
              </a:pPr>
              <a:r>
                <a:t>SVMs are also less prone to overfitting when properly regularized, and they perform well even with a limited number of training examples per class</a:t>
              </a:r>
            </a:p>
          </p:txBody>
        </p:sp>
        <p:sp>
          <p:nvSpPr>
            <p:cNvPr id="218" name="Square"/>
            <p:cNvSpPr/>
            <p:nvPr/>
          </p:nvSpPr>
          <p:spPr>
            <a:xfrm>
              <a:off x="0" y="3632255"/>
              <a:ext cx="1681598" cy="168159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000"/>
              </a:pPr>
            </a:p>
          </p:txBody>
        </p:sp>
        <p:sp>
          <p:nvSpPr>
            <p:cNvPr id="219" name="Random Forest Classifier"/>
            <p:cNvSpPr txBox="1"/>
            <p:nvPr/>
          </p:nvSpPr>
          <p:spPr>
            <a:xfrm>
              <a:off x="1861598" y="3652575"/>
              <a:ext cx="6422103" cy="209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defTabSz="711200">
                <a:spcBef>
                  <a:spcPts val="600"/>
                </a:spcBef>
                <a:defRPr b="1" sz="1600"/>
              </a:lvl1pPr>
            </a:lstStyle>
            <a:p>
              <a:pPr/>
              <a:r>
                <a:t>Random Forest Classifier</a:t>
              </a:r>
            </a:p>
          </p:txBody>
        </p:sp>
        <p:sp>
          <p:nvSpPr>
            <p:cNvPr id="220" name="Random Forest is well-suited for CIFAR-10 because it handles the high-dimensional nature of image data effectively. Its ensemble approach combines multiple decision trees to reduce overfitting while capturing complex, non-linear relationships in the data"/>
            <p:cNvSpPr txBox="1"/>
            <p:nvPr/>
          </p:nvSpPr>
          <p:spPr>
            <a:xfrm>
              <a:off x="1861598" y="3966205"/>
              <a:ext cx="6427183" cy="11733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533400">
                <a:spcBef>
                  <a:spcPts val="500"/>
                </a:spcBef>
                <a:defRPr sz="1200"/>
              </a:pPr>
              <a:r>
                <a:t>Random Forest is well-suited for CIFAR-10 because it handles the high-dimensional nature of image data effectively. Its ensemble approach combines multiple decision trees to reduce overfitting while capturing complex, non-linear relationships in the data.</a:t>
              </a:r>
              <a:endParaRPr sz="2000"/>
            </a:p>
            <a:p>
              <a:pPr defTabSz="533400">
                <a:spcBef>
                  <a:spcPts val="500"/>
                </a:spcBef>
                <a:defRPr sz="1200"/>
              </a:pPr>
              <a:r>
                <a:t>Random forests are also robust to outliers and noise, which is beneficial when working with diverse image categories. Additionally, they provide feature importance rankings that can offer insights into which aspects of the images are most discriminative for classification</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24"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25" name="Title 1"/>
          <p:cNvSpPr txBox="1"/>
          <p:nvPr>
            <p:ph type="title"/>
          </p:nvPr>
        </p:nvSpPr>
        <p:spPr>
          <a:xfrm>
            <a:off x="7269904" y="914399"/>
            <a:ext cx="4261105" cy="1097282"/>
          </a:xfrm>
          <a:prstGeom prst="rect">
            <a:avLst/>
          </a:prstGeom>
        </p:spPr>
        <p:txBody>
          <a:bodyPr/>
          <a:lstStyle>
            <a:lvl1pPr>
              <a:defRPr sz="3200"/>
            </a:lvl1pPr>
          </a:lstStyle>
          <a:p>
            <a:pPr/>
            <a:r>
              <a:t>Training &amp; Validating Models</a:t>
            </a:r>
          </a:p>
        </p:txBody>
      </p:sp>
      <p:pic>
        <p:nvPicPr>
          <p:cNvPr id="226" name="Content Placeholder 4" descr="Content Placeholder 4"/>
          <p:cNvPicPr>
            <a:picLocks noChangeAspect="1"/>
          </p:cNvPicPr>
          <p:nvPr/>
        </p:nvPicPr>
        <p:blipFill>
          <a:blip r:embed="rId2">
            <a:extLst/>
          </a:blip>
          <a:srcRect l="3980" t="0" r="2755" b="0"/>
          <a:stretch>
            <a:fillRect/>
          </a:stretch>
        </p:blipFill>
        <p:spPr>
          <a:xfrm>
            <a:off x="-2" y="914399"/>
            <a:ext cx="6657256" cy="5353523"/>
          </a:xfrm>
          <a:prstGeom prst="rect">
            <a:avLst/>
          </a:prstGeom>
          <a:ln w="12700">
            <a:miter lim="400000"/>
          </a:ln>
        </p:spPr>
      </p:pic>
      <p:sp>
        <p:nvSpPr>
          <p:cNvPr id="227" name="Straight Connector 13"/>
          <p:cNvSpPr/>
          <p:nvPr/>
        </p:nvSpPr>
        <p:spPr>
          <a:xfrm flipV="1">
            <a:off x="0" y="6267922"/>
            <a:ext cx="6656832" cy="2"/>
          </a:xfrm>
          <a:prstGeom prst="line">
            <a:avLst/>
          </a:prstGeom>
          <a:ln w="76200">
            <a:solidFill>
              <a:schemeClr val="accent1"/>
            </a:solidFill>
            <a:miter/>
          </a:ln>
        </p:spPr>
        <p:txBody>
          <a:bodyPr lIns="45719" rIns="45719"/>
          <a:lstStyle/>
          <a:p>
            <a:pPr/>
          </a:p>
        </p:txBody>
      </p:sp>
      <p:sp>
        <p:nvSpPr>
          <p:cNvPr id="228" name="Content Placeholder 3"/>
          <p:cNvSpPr txBox="1"/>
          <p:nvPr>
            <p:ph type="body" sz="half" idx="1"/>
          </p:nvPr>
        </p:nvSpPr>
        <p:spPr>
          <a:xfrm>
            <a:off x="7269905" y="2176035"/>
            <a:ext cx="4261105" cy="4121889"/>
          </a:xfrm>
          <a:prstGeom prst="rect">
            <a:avLst/>
          </a:prstGeom>
        </p:spPr>
        <p:txBody>
          <a:bodyPr/>
          <a:lstStyle/>
          <a:p>
            <a:pPr marL="0" indent="0">
              <a:lnSpc>
                <a:spcPct val="96000"/>
              </a:lnSpc>
              <a:spcBef>
                <a:spcPts val="2500"/>
              </a:spcBef>
              <a:buSzTx/>
              <a:buNone/>
              <a:defRPr b="1" sz="1200"/>
            </a:pPr>
            <a:r>
              <a:t>Hyperparameter Tuning</a:t>
            </a:r>
            <a:endParaRPr sz="1800"/>
          </a:p>
          <a:p>
            <a:pPr lvl="1" marL="0" indent="0">
              <a:lnSpc>
                <a:spcPct val="96000"/>
              </a:lnSpc>
              <a:spcBef>
                <a:spcPts val="500"/>
              </a:spcBef>
              <a:buSzTx/>
              <a:buNone/>
              <a:defRPr sz="1200"/>
            </a:pPr>
            <a:r>
              <a:t>Using GridSearchCV package hyperparameter tuning is done for selected algorithms.</a:t>
            </a:r>
            <a:endParaRPr sz="1600"/>
          </a:p>
          <a:p>
            <a:pPr marL="0" indent="0">
              <a:lnSpc>
                <a:spcPct val="96000"/>
              </a:lnSpc>
              <a:spcBef>
                <a:spcPts val="2500"/>
              </a:spcBef>
              <a:buSzTx/>
              <a:buNone/>
              <a:defRPr b="1" sz="1200"/>
            </a:pPr>
            <a:r>
              <a:t>Training Models</a:t>
            </a:r>
            <a:endParaRPr sz="1800"/>
          </a:p>
          <a:p>
            <a:pPr lvl="1" marL="0" indent="0">
              <a:lnSpc>
                <a:spcPct val="96000"/>
              </a:lnSpc>
              <a:spcBef>
                <a:spcPts val="500"/>
              </a:spcBef>
              <a:buSzTx/>
              <a:buNone/>
              <a:defRPr sz="1200"/>
            </a:pPr>
            <a:r>
              <a:t>With hyperparameter tuned parameters, models are trained with training image data set.</a:t>
            </a:r>
            <a:endParaRPr sz="1600"/>
          </a:p>
          <a:p>
            <a:pPr marL="0" indent="0">
              <a:lnSpc>
                <a:spcPct val="96000"/>
              </a:lnSpc>
              <a:spcBef>
                <a:spcPts val="2500"/>
              </a:spcBef>
              <a:buSzTx/>
              <a:buNone/>
              <a:defRPr b="1" sz="1200"/>
            </a:pPr>
            <a:r>
              <a:t>Performance Matrix</a:t>
            </a:r>
            <a:endParaRPr sz="1800"/>
          </a:p>
          <a:p>
            <a:pPr lvl="1" marL="0" indent="0">
              <a:lnSpc>
                <a:spcPct val="96000"/>
              </a:lnSpc>
              <a:spcBef>
                <a:spcPts val="500"/>
              </a:spcBef>
              <a:buSzTx/>
              <a:buNone/>
              <a:defRPr b="1" sz="1200"/>
            </a:pPr>
            <a:r>
              <a:t>Accuracy score </a:t>
            </a:r>
            <a:r>
              <a:rPr b="0"/>
              <a:t>provides a fair and straightforward assessment of the model’s performances since all classes contribute equally to the performance metric, without biasing results toward any class.</a:t>
            </a:r>
            <a:endParaRPr sz="1400"/>
          </a:p>
          <a:p>
            <a:pPr marL="0" indent="0">
              <a:lnSpc>
                <a:spcPct val="96000"/>
              </a:lnSpc>
              <a:spcBef>
                <a:spcPts val="2500"/>
              </a:spcBef>
              <a:buSzTx/>
              <a:buNone/>
              <a:defRPr b="1" sz="1200"/>
            </a:pPr>
            <a:r>
              <a:t>Validating Models</a:t>
            </a:r>
            <a:endParaRPr sz="1800"/>
          </a:p>
          <a:p>
            <a:pPr lvl="1" marL="0" indent="0">
              <a:lnSpc>
                <a:spcPct val="96000"/>
              </a:lnSpc>
              <a:spcBef>
                <a:spcPts val="500"/>
              </a:spcBef>
              <a:buSzTx/>
              <a:buNone/>
              <a:defRPr sz="1200"/>
            </a:pPr>
            <a:r>
              <a:t>Using 20% of training data as Validation set, model’s performances are measured.</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28"/>
                                        </p:tgtEl>
                                        <p:attrNameLst>
                                          <p:attrName>style.visibility</p:attrName>
                                        </p:attrNameLst>
                                      </p:cBhvr>
                                      <p:to>
                                        <p:strVal val="visible"/>
                                      </p:to>
                                    </p:set>
                                    <p:animEffect filter="fade" transition="in">
                                      <p:cBhvr>
                                        <p:cTn id="7" dur="5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05"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06" name="Title 1"/>
          <p:cNvSpPr txBox="1"/>
          <p:nvPr>
            <p:ph type="title"/>
          </p:nvPr>
        </p:nvSpPr>
        <p:spPr>
          <a:xfrm>
            <a:off x="7269904" y="914399"/>
            <a:ext cx="4261105" cy="1097282"/>
          </a:xfrm>
          <a:prstGeom prst="rect">
            <a:avLst/>
          </a:prstGeom>
        </p:spPr>
        <p:txBody>
          <a:bodyPr/>
          <a:lstStyle>
            <a:lvl1pPr>
              <a:defRPr sz="3600"/>
            </a:lvl1pPr>
          </a:lstStyle>
          <a:p>
            <a:pPr/>
            <a:r>
              <a:t>Agenda Items</a:t>
            </a:r>
          </a:p>
        </p:txBody>
      </p:sp>
      <p:pic>
        <p:nvPicPr>
          <p:cNvPr id="107" name="Content Placeholder 4" descr="Content Placeholder 4"/>
          <p:cNvPicPr>
            <a:picLocks noChangeAspect="1"/>
          </p:cNvPicPr>
          <p:nvPr/>
        </p:nvPicPr>
        <p:blipFill>
          <a:blip r:embed="rId2">
            <a:extLst/>
          </a:blip>
          <a:srcRect l="0" t="0" r="17305" b="0"/>
          <a:stretch>
            <a:fillRect/>
          </a:stretch>
        </p:blipFill>
        <p:spPr>
          <a:xfrm>
            <a:off x="-1" y="914399"/>
            <a:ext cx="6657255" cy="5353523"/>
          </a:xfrm>
          <a:prstGeom prst="rect">
            <a:avLst/>
          </a:prstGeom>
          <a:ln w="12700">
            <a:miter lim="400000"/>
          </a:ln>
        </p:spPr>
      </p:pic>
      <p:sp>
        <p:nvSpPr>
          <p:cNvPr id="108" name="Straight Connector 13"/>
          <p:cNvSpPr/>
          <p:nvPr/>
        </p:nvSpPr>
        <p:spPr>
          <a:xfrm flipV="1">
            <a:off x="0" y="6267922"/>
            <a:ext cx="6656832" cy="2"/>
          </a:xfrm>
          <a:prstGeom prst="line">
            <a:avLst/>
          </a:prstGeom>
          <a:ln w="76200">
            <a:solidFill>
              <a:schemeClr val="accent1"/>
            </a:solidFill>
            <a:miter/>
          </a:ln>
        </p:spPr>
        <p:txBody>
          <a:bodyPr lIns="45719" rIns="45719"/>
          <a:lstStyle/>
          <a:p>
            <a:pPr/>
          </a:p>
        </p:txBody>
      </p:sp>
      <p:sp>
        <p:nvSpPr>
          <p:cNvPr id="109" name="Content Placeholder 3"/>
          <p:cNvSpPr txBox="1"/>
          <p:nvPr>
            <p:ph type="body" sz="half" idx="1"/>
          </p:nvPr>
        </p:nvSpPr>
        <p:spPr>
          <a:xfrm>
            <a:off x="7269905" y="2176035"/>
            <a:ext cx="4261105" cy="4121889"/>
          </a:xfrm>
          <a:prstGeom prst="rect">
            <a:avLst/>
          </a:prstGeom>
        </p:spPr>
        <p:txBody>
          <a:bodyPr/>
          <a:lstStyle/>
          <a:p>
            <a:pPr/>
            <a:r>
              <a:t>Project &amp; Problem Description</a:t>
            </a:r>
          </a:p>
          <a:p>
            <a:pPr/>
            <a:r>
              <a:t>Data Description and Load</a:t>
            </a:r>
          </a:p>
          <a:p>
            <a:pPr/>
            <a:r>
              <a:t>Data Clean-Up and EDA</a:t>
            </a:r>
          </a:p>
          <a:p>
            <a:pPr/>
            <a:r>
              <a:t>Data Preprocessing</a:t>
            </a:r>
          </a:p>
          <a:p>
            <a:pPr/>
            <a:r>
              <a:t>Model Build</a:t>
            </a:r>
          </a:p>
          <a:p>
            <a:pPr/>
            <a:r>
              <a:t>Model Comparison</a:t>
            </a:r>
          </a:p>
          <a:p>
            <a:pPr/>
            <a:r>
              <a:t>Summary</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traight Connector 1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31" name="Rectangle 2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2" name="Title 1"/>
          <p:cNvSpPr txBox="1"/>
          <p:nvPr>
            <p:ph type="title"/>
          </p:nvPr>
        </p:nvSpPr>
        <p:spPr>
          <a:xfrm>
            <a:off x="640079" y="914399"/>
            <a:ext cx="4261104" cy="1097282"/>
          </a:xfrm>
          <a:prstGeom prst="rect">
            <a:avLst/>
          </a:prstGeom>
        </p:spPr>
        <p:txBody>
          <a:bodyPr/>
          <a:lstStyle>
            <a:lvl1pPr>
              <a:defRPr sz="3600"/>
            </a:lvl1pPr>
          </a:lstStyle>
          <a:p>
            <a:pPr/>
            <a:r>
              <a:t>Logistic Regression</a:t>
            </a:r>
          </a:p>
        </p:txBody>
      </p:sp>
      <p:sp>
        <p:nvSpPr>
          <p:cNvPr id="233" name="Content Placeholder 3"/>
          <p:cNvSpPr txBox="1"/>
          <p:nvPr>
            <p:ph type="body" sz="half" idx="1"/>
          </p:nvPr>
        </p:nvSpPr>
        <p:spPr>
          <a:xfrm>
            <a:off x="640079" y="2176035"/>
            <a:ext cx="4261104" cy="4121889"/>
          </a:xfrm>
          <a:prstGeom prst="rect">
            <a:avLst/>
          </a:prstGeom>
        </p:spPr>
        <p:txBody>
          <a:bodyPr/>
          <a:lstStyle/>
          <a:p>
            <a:pPr marL="0" indent="0">
              <a:spcBef>
                <a:spcPts val="2500"/>
              </a:spcBef>
              <a:buSzTx/>
              <a:buNone/>
              <a:defRPr b="1" sz="1400"/>
            </a:pPr>
            <a:r>
              <a:t>Hyperparameter Tuned Model</a:t>
            </a:r>
          </a:p>
          <a:p>
            <a:pPr lvl="1" marL="0" indent="0">
              <a:spcBef>
                <a:spcPts val="500"/>
              </a:spcBef>
              <a:buSzTx/>
              <a:buNone/>
              <a:defRPr sz="1400"/>
            </a:pPr>
            <a:r>
              <a:t>Logistic Regression model created with hyperparameters as ['C': 0.1, 'max_iter': 500, 'solver':'lbfgs’] with a CV accuracy_score of 0.40.</a:t>
            </a:r>
            <a:endParaRPr sz="1800"/>
          </a:p>
          <a:p>
            <a:pPr marL="0" indent="0">
              <a:spcBef>
                <a:spcPts val="2500"/>
              </a:spcBef>
              <a:buSzTx/>
              <a:buNone/>
              <a:defRPr b="1" sz="1400"/>
            </a:pPr>
            <a:r>
              <a:t>Validation Accuracy</a:t>
            </a:r>
          </a:p>
          <a:p>
            <a:pPr lvl="1" marL="0" indent="0">
              <a:spcBef>
                <a:spcPts val="500"/>
              </a:spcBef>
              <a:buSzTx/>
              <a:buNone/>
              <a:defRPr sz="1400"/>
            </a:pPr>
            <a:r>
              <a:t>The accuracy in the validation set is 0.41 suggesting a generalized model.</a:t>
            </a:r>
            <a:endParaRPr sz="1800"/>
          </a:p>
          <a:p>
            <a:pPr marL="0" indent="0">
              <a:spcBef>
                <a:spcPts val="2500"/>
              </a:spcBef>
              <a:buSzTx/>
              <a:buNone/>
              <a:defRPr b="1" sz="1400"/>
            </a:pPr>
            <a:r>
              <a:t>Confusion Matrix</a:t>
            </a:r>
          </a:p>
          <a:p>
            <a:pPr lvl="1" marL="0" indent="0">
              <a:spcBef>
                <a:spcPts val="500"/>
              </a:spcBef>
              <a:buSzTx/>
              <a:buNone/>
              <a:defRPr sz="1400"/>
            </a:pPr>
            <a:r>
              <a:t>Confusion Matrix show model was most confused between cat &amp; dog images followed by truck &amp; automobile and ship &amp; airplane.</a:t>
            </a:r>
          </a:p>
        </p:txBody>
      </p:sp>
      <p:pic>
        <p:nvPicPr>
          <p:cNvPr id="234" name="Content Placeholder 14" descr="Content Placeholder 14"/>
          <p:cNvPicPr>
            <a:picLocks noChangeAspect="1"/>
          </p:cNvPicPr>
          <p:nvPr/>
        </p:nvPicPr>
        <p:blipFill>
          <a:blip r:embed="rId2">
            <a:extLst/>
          </a:blip>
          <a:srcRect l="0" t="0" r="0" b="1382"/>
          <a:stretch>
            <a:fillRect/>
          </a:stretch>
        </p:blipFill>
        <p:spPr>
          <a:xfrm>
            <a:off x="5671127" y="914398"/>
            <a:ext cx="6520808" cy="5353522"/>
          </a:xfrm>
          <a:prstGeom prst="rect">
            <a:avLst/>
          </a:prstGeom>
          <a:ln w="12700">
            <a:miter lim="400000"/>
          </a:ln>
        </p:spPr>
      </p:pic>
      <p:sp>
        <p:nvSpPr>
          <p:cNvPr id="235" name="Straight Connector 23"/>
          <p:cNvSpPr/>
          <p:nvPr/>
        </p:nvSpPr>
        <p:spPr>
          <a:xfrm flipV="1">
            <a:off x="5672328" y="6267920"/>
            <a:ext cx="6519673" cy="3"/>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33"/>
                                        </p:tgtEl>
                                        <p:attrNameLst>
                                          <p:attrName>style.visibility</p:attrName>
                                        </p:attrNameLst>
                                      </p:cBhvr>
                                      <p:to>
                                        <p:strVal val="visible"/>
                                      </p:to>
                                    </p:set>
                                    <p:animEffect filter="fade" transition="in">
                                      <p:cBhvr>
                                        <p:cTn id="7" dur="5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3"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traight Connector 23"/>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38" name="Rectangle 2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9" name="Title 1"/>
          <p:cNvSpPr txBox="1"/>
          <p:nvPr>
            <p:ph type="title"/>
          </p:nvPr>
        </p:nvSpPr>
        <p:spPr>
          <a:xfrm>
            <a:off x="7269904" y="914399"/>
            <a:ext cx="4261105" cy="1097282"/>
          </a:xfrm>
          <a:prstGeom prst="rect">
            <a:avLst/>
          </a:prstGeom>
        </p:spPr>
        <p:txBody>
          <a:bodyPr/>
          <a:lstStyle/>
          <a:p>
            <a:pPr defTabSz="905255">
              <a:lnSpc>
                <a:spcPct val="90000"/>
              </a:lnSpc>
              <a:defRPr sz="2475"/>
            </a:pPr>
            <a:r>
              <a:t>Support Vector Machines (SVM)</a:t>
            </a:r>
            <a:br/>
          </a:p>
        </p:txBody>
      </p:sp>
      <p:pic>
        <p:nvPicPr>
          <p:cNvPr id="240" name="Content Placeholder 18" descr="Content Placeholder 18"/>
          <p:cNvPicPr>
            <a:picLocks noChangeAspect="1"/>
          </p:cNvPicPr>
          <p:nvPr/>
        </p:nvPicPr>
        <p:blipFill>
          <a:blip r:embed="rId2">
            <a:extLst/>
          </a:blip>
          <a:srcRect l="2383" t="0" r="0" b="0"/>
          <a:stretch>
            <a:fillRect/>
          </a:stretch>
        </p:blipFill>
        <p:spPr>
          <a:xfrm>
            <a:off x="-2" y="914399"/>
            <a:ext cx="6657052" cy="5353363"/>
          </a:xfrm>
          <a:prstGeom prst="rect">
            <a:avLst/>
          </a:prstGeom>
          <a:ln w="12700">
            <a:miter lim="400000"/>
          </a:ln>
        </p:spPr>
      </p:pic>
      <p:sp>
        <p:nvSpPr>
          <p:cNvPr id="241" name="Straight Connector 27"/>
          <p:cNvSpPr/>
          <p:nvPr/>
        </p:nvSpPr>
        <p:spPr>
          <a:xfrm flipV="1">
            <a:off x="0" y="6267922"/>
            <a:ext cx="6656832" cy="2"/>
          </a:xfrm>
          <a:prstGeom prst="line">
            <a:avLst/>
          </a:prstGeom>
          <a:ln w="76200">
            <a:solidFill>
              <a:schemeClr val="accent1"/>
            </a:solidFill>
            <a:miter/>
          </a:ln>
        </p:spPr>
        <p:txBody>
          <a:bodyPr lIns="45719" rIns="45719"/>
          <a:lstStyle/>
          <a:p>
            <a:pPr/>
          </a:p>
        </p:txBody>
      </p:sp>
      <p:sp>
        <p:nvSpPr>
          <p:cNvPr id="242" name="Content Placeholder 3"/>
          <p:cNvSpPr txBox="1"/>
          <p:nvPr>
            <p:ph type="body" sz="half" idx="1"/>
          </p:nvPr>
        </p:nvSpPr>
        <p:spPr>
          <a:xfrm>
            <a:off x="7269905" y="2176035"/>
            <a:ext cx="4261105" cy="4121889"/>
          </a:xfrm>
          <a:prstGeom prst="rect">
            <a:avLst/>
          </a:prstGeom>
        </p:spPr>
        <p:txBody>
          <a:bodyPr/>
          <a:lstStyle/>
          <a:p>
            <a:pPr marL="0" indent="0">
              <a:spcBef>
                <a:spcPts val="2500"/>
              </a:spcBef>
              <a:buSzTx/>
              <a:buNone/>
              <a:defRPr b="1" sz="1400"/>
            </a:pPr>
            <a:r>
              <a:t>Hyperparameter Tuned Model</a:t>
            </a:r>
          </a:p>
          <a:p>
            <a:pPr lvl="1" marL="0" indent="0">
              <a:spcBef>
                <a:spcPts val="500"/>
              </a:spcBef>
              <a:buSzTx/>
              <a:buNone/>
              <a:defRPr sz="1400"/>
            </a:pPr>
            <a:r>
              <a:t>SVM model created with hyperparameters as ['C': 10, 'gamma': 'scale', 'kernel': 'rbf'] with a CV accuracy_score of 0.53</a:t>
            </a:r>
            <a:endParaRPr sz="1800"/>
          </a:p>
          <a:p>
            <a:pPr marL="0" indent="0">
              <a:spcBef>
                <a:spcPts val="2500"/>
              </a:spcBef>
              <a:buSzTx/>
              <a:buNone/>
              <a:defRPr b="1" sz="1400"/>
            </a:pPr>
            <a:r>
              <a:t>Validation Accuracy</a:t>
            </a:r>
          </a:p>
          <a:p>
            <a:pPr lvl="1" marL="0" indent="0">
              <a:spcBef>
                <a:spcPts val="500"/>
              </a:spcBef>
              <a:buSzTx/>
              <a:buNone/>
              <a:defRPr sz="1400"/>
            </a:pPr>
            <a:r>
              <a:t>The accuracy in the validation set is 0.56 suggesting better performance on unseen data.</a:t>
            </a:r>
            <a:endParaRPr sz="1800"/>
          </a:p>
          <a:p>
            <a:pPr marL="0" indent="0">
              <a:spcBef>
                <a:spcPts val="2500"/>
              </a:spcBef>
              <a:buSzTx/>
              <a:buNone/>
              <a:defRPr b="1" sz="1400"/>
            </a:pPr>
            <a:r>
              <a:t>Confusion Matrix</a:t>
            </a:r>
          </a:p>
          <a:p>
            <a:pPr lvl="1" marL="0" indent="0">
              <a:spcBef>
                <a:spcPts val="500"/>
              </a:spcBef>
              <a:buSzTx/>
              <a:buNone/>
              <a:defRPr sz="1400"/>
            </a:pPr>
            <a:r>
              <a:t>Confusion Matrix show model was most confused between cat &amp; dog images followed by truck &amp; automobile and ship &amp; airplane.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42"/>
                                        </p:tgtEl>
                                        <p:attrNameLst>
                                          <p:attrName>style.visibility</p:attrName>
                                        </p:attrNameLst>
                                      </p:cBhvr>
                                      <p:to>
                                        <p:strVal val="visible"/>
                                      </p:to>
                                    </p:set>
                                    <p:animEffect filter="fade" transition="in">
                                      <p:cBhvr>
                                        <p:cTn id="7" dur="5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traight Connector 2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45" name="Rectangle 2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6"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Random Forest Classifier</a:t>
            </a:r>
          </a:p>
        </p:txBody>
      </p:sp>
      <p:sp>
        <p:nvSpPr>
          <p:cNvPr id="247" name="Content Placeholder 3"/>
          <p:cNvSpPr txBox="1"/>
          <p:nvPr>
            <p:ph type="body" sz="half" idx="1"/>
          </p:nvPr>
        </p:nvSpPr>
        <p:spPr>
          <a:xfrm>
            <a:off x="640079" y="2176035"/>
            <a:ext cx="4261104" cy="4121889"/>
          </a:xfrm>
          <a:prstGeom prst="rect">
            <a:avLst/>
          </a:prstGeom>
        </p:spPr>
        <p:txBody>
          <a:bodyPr/>
          <a:lstStyle/>
          <a:p>
            <a:pPr marL="0" indent="0">
              <a:spcBef>
                <a:spcPts val="2500"/>
              </a:spcBef>
              <a:buSzTx/>
              <a:buNone/>
              <a:defRPr b="1" sz="1400"/>
            </a:pPr>
            <a:r>
              <a:t>Hyperparameter Tuned Model</a:t>
            </a:r>
          </a:p>
          <a:p>
            <a:pPr lvl="1" marL="0" indent="0">
              <a:spcBef>
                <a:spcPts val="500"/>
              </a:spcBef>
              <a:buSzTx/>
              <a:buNone/>
              <a:defRPr sz="1400"/>
            </a:pPr>
            <a:r>
              <a:t>Random Forest model created with hyperparameters as ['max_depth': 20, 'min_samples_split': 5, 'n_estimators': 100] with a CV accuracy_score of 0.42.</a:t>
            </a:r>
            <a:endParaRPr sz="1800"/>
          </a:p>
          <a:p>
            <a:pPr marL="0" indent="0">
              <a:spcBef>
                <a:spcPts val="2500"/>
              </a:spcBef>
              <a:buSzTx/>
              <a:buNone/>
              <a:defRPr b="1" sz="1400"/>
            </a:pPr>
            <a:r>
              <a:t>Validation Accuracy</a:t>
            </a:r>
          </a:p>
          <a:p>
            <a:pPr lvl="1" marL="0" indent="0">
              <a:spcBef>
                <a:spcPts val="500"/>
              </a:spcBef>
              <a:buSzTx/>
              <a:buNone/>
              <a:defRPr sz="1400"/>
            </a:pPr>
            <a:r>
              <a:t>The accuracy in the validation set is 0.44 suggesting a generalized model.</a:t>
            </a:r>
            <a:endParaRPr sz="1800"/>
          </a:p>
          <a:p>
            <a:pPr marL="0" indent="0">
              <a:spcBef>
                <a:spcPts val="2500"/>
              </a:spcBef>
              <a:buSzTx/>
              <a:buNone/>
              <a:defRPr b="1" sz="1400"/>
            </a:pPr>
            <a:r>
              <a:t>Confusion Matrix</a:t>
            </a:r>
          </a:p>
          <a:p>
            <a:pPr lvl="1" marL="0" indent="0">
              <a:spcBef>
                <a:spcPts val="500"/>
              </a:spcBef>
              <a:buSzTx/>
              <a:buNone/>
              <a:defRPr sz="1400"/>
            </a:pPr>
            <a:r>
              <a:t>Confusion Matrix show model was most confused between cat &amp; dog images followed by truck &amp; automobile and bird &amp; deer.</a:t>
            </a:r>
          </a:p>
        </p:txBody>
      </p:sp>
      <p:pic>
        <p:nvPicPr>
          <p:cNvPr id="248" name="Content Placeholder 14" descr="Content Placeholder 14"/>
          <p:cNvPicPr>
            <a:picLocks noChangeAspect="1"/>
          </p:cNvPicPr>
          <p:nvPr/>
        </p:nvPicPr>
        <p:blipFill>
          <a:blip r:embed="rId2">
            <a:extLst/>
          </a:blip>
          <a:srcRect l="0" t="0" r="0" b="1172"/>
          <a:stretch>
            <a:fillRect/>
          </a:stretch>
        </p:blipFill>
        <p:spPr>
          <a:xfrm>
            <a:off x="5671127" y="1388029"/>
            <a:ext cx="6520808" cy="4879891"/>
          </a:xfrm>
          <a:prstGeom prst="rect">
            <a:avLst/>
          </a:prstGeom>
          <a:ln w="12700">
            <a:miter lim="400000"/>
          </a:ln>
        </p:spPr>
      </p:pic>
      <p:sp>
        <p:nvSpPr>
          <p:cNvPr id="249" name="Straight Connector 30"/>
          <p:cNvSpPr/>
          <p:nvPr/>
        </p:nvSpPr>
        <p:spPr>
          <a:xfrm flipV="1">
            <a:off x="5672328" y="6267920"/>
            <a:ext cx="6519673" cy="3"/>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47"/>
                                        </p:tgtEl>
                                        <p:attrNameLst>
                                          <p:attrName>style.visibility</p:attrName>
                                        </p:attrNameLst>
                                      </p:cBhvr>
                                      <p:to>
                                        <p:strVal val="visible"/>
                                      </p:to>
                                    </p:set>
                                    <p:animEffect filter="fade" transition="in">
                                      <p:cBhvr>
                                        <p:cTn id="7" dur="5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7"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52"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53" name="Title 1"/>
          <p:cNvSpPr txBox="1"/>
          <p:nvPr>
            <p:ph type="ctrTitle"/>
          </p:nvPr>
        </p:nvSpPr>
        <p:spPr>
          <a:xfrm>
            <a:off x="559219" y="1115843"/>
            <a:ext cx="7680960" cy="4631913"/>
          </a:xfrm>
          <a:prstGeom prst="rect">
            <a:avLst/>
          </a:prstGeom>
        </p:spPr>
        <p:txBody>
          <a:bodyPr anchor="b"/>
          <a:lstStyle>
            <a:lvl1pPr>
              <a:defRPr sz="6500"/>
            </a:lvl1pPr>
          </a:lstStyle>
          <a:p>
            <a:pPr/>
            <a:r>
              <a:t>Model Compare</a:t>
            </a:r>
          </a:p>
        </p:txBody>
      </p:sp>
      <p:sp>
        <p:nvSpPr>
          <p:cNvPr id="254"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253"/>
                                        </p:tgtEl>
                                        <p:attrNameLst>
                                          <p:attrName>style.visibility</p:attrName>
                                        </p:attrNameLst>
                                      </p:cBhvr>
                                      <p:to>
                                        <p:strVal val="visible"/>
                                      </p:to>
                                    </p:set>
                                    <p:animEffect filter="fade" transition="in">
                                      <p:cBhvr>
                                        <p:cTn id="7" dur="7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57"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58"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Comparing Model Performances</a:t>
            </a:r>
          </a:p>
        </p:txBody>
      </p:sp>
      <p:sp>
        <p:nvSpPr>
          <p:cNvPr id="259" name="Content Placeholder 3"/>
          <p:cNvSpPr txBox="1"/>
          <p:nvPr>
            <p:ph type="body" sz="half" idx="1"/>
          </p:nvPr>
        </p:nvSpPr>
        <p:spPr>
          <a:xfrm>
            <a:off x="640079" y="2176035"/>
            <a:ext cx="4261104" cy="4121889"/>
          </a:xfrm>
          <a:prstGeom prst="rect">
            <a:avLst/>
          </a:prstGeom>
        </p:spPr>
        <p:txBody>
          <a:bodyPr/>
          <a:lstStyle/>
          <a:p>
            <a:pPr marL="0" indent="0">
              <a:spcBef>
                <a:spcPts val="2500"/>
              </a:spcBef>
              <a:buSzTx/>
              <a:buNone/>
              <a:defRPr b="1" sz="1400"/>
            </a:pPr>
            <a:r>
              <a:t>Evaluation Metrics</a:t>
            </a:r>
          </a:p>
          <a:p>
            <a:pPr lvl="1" marL="0" indent="0">
              <a:spcBef>
                <a:spcPts val="500"/>
              </a:spcBef>
              <a:buSzTx/>
              <a:buNone/>
              <a:defRPr sz="1400"/>
            </a:pPr>
            <a:r>
              <a:t>Using Accuracy score in validation set model performance is compared.</a:t>
            </a:r>
            <a:endParaRPr sz="1800"/>
          </a:p>
          <a:p>
            <a:pPr marL="0" indent="0">
              <a:spcBef>
                <a:spcPts val="2500"/>
              </a:spcBef>
              <a:buSzTx/>
              <a:buNone/>
              <a:defRPr b="1" sz="1400"/>
            </a:pPr>
            <a:r>
              <a:t>Visualizing Results</a:t>
            </a:r>
          </a:p>
          <a:p>
            <a:pPr lvl="1" marL="0" indent="0">
              <a:spcBef>
                <a:spcPts val="500"/>
              </a:spcBef>
              <a:buSzTx/>
              <a:buNone/>
              <a:defRPr sz="1400"/>
            </a:pPr>
            <a:r>
              <a:t>Looking at the results it is evident that SVM performed the best with validation accuracy as 0.5601.</a:t>
            </a:r>
          </a:p>
        </p:txBody>
      </p:sp>
      <p:sp>
        <p:nvSpPr>
          <p:cNvPr id="260"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pic>
        <p:nvPicPr>
          <p:cNvPr id="261" name="Content Placeholder 7" descr="Content Placeholder 7"/>
          <p:cNvPicPr>
            <a:picLocks noChangeAspect="1"/>
          </p:cNvPicPr>
          <p:nvPr/>
        </p:nvPicPr>
        <p:blipFill>
          <a:blip r:embed="rId2">
            <a:extLst/>
          </a:blip>
          <a:stretch>
            <a:fillRect/>
          </a:stretch>
        </p:blipFill>
        <p:spPr>
          <a:xfrm>
            <a:off x="5614446" y="1870242"/>
            <a:ext cx="6577554" cy="37314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59"/>
                                        </p:tgtEl>
                                        <p:attrNameLst>
                                          <p:attrName>style.visibility</p:attrName>
                                        </p:attrNameLst>
                                      </p:cBhvr>
                                      <p:to>
                                        <p:strVal val="visible"/>
                                      </p:to>
                                    </p:set>
                                    <p:animEffect filter="fade" transition="in">
                                      <p:cBhvr>
                                        <p:cTn id="7" dur="5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9"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traight Connector 32"/>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64" name="Rectangle 3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65" name="Title 1"/>
          <p:cNvSpPr txBox="1"/>
          <p:nvPr>
            <p:ph type="title"/>
          </p:nvPr>
        </p:nvSpPr>
        <p:spPr>
          <a:xfrm>
            <a:off x="640079" y="1371600"/>
            <a:ext cx="10890930" cy="971550"/>
          </a:xfrm>
          <a:prstGeom prst="rect">
            <a:avLst/>
          </a:prstGeom>
        </p:spPr>
        <p:txBody>
          <a:bodyPr/>
          <a:lstStyle/>
          <a:p>
            <a:pPr/>
            <a:r>
              <a:t>Best Model Validation on Test set</a:t>
            </a:r>
          </a:p>
        </p:txBody>
      </p:sp>
      <p:sp>
        <p:nvSpPr>
          <p:cNvPr id="266" name="Straight Connector 34"/>
          <p:cNvSpPr/>
          <p:nvPr/>
        </p:nvSpPr>
        <p:spPr>
          <a:xfrm>
            <a:off x="713232" y="1031001"/>
            <a:ext cx="978862" cy="1"/>
          </a:xfrm>
          <a:prstGeom prst="line">
            <a:avLst/>
          </a:prstGeom>
          <a:ln w="76200">
            <a:solidFill>
              <a:schemeClr val="accent1"/>
            </a:solidFill>
            <a:miter/>
          </a:ln>
        </p:spPr>
        <p:txBody>
          <a:bodyPr lIns="45719" rIns="45719"/>
          <a:lstStyle/>
          <a:p>
            <a:pPr/>
          </a:p>
        </p:txBody>
      </p:sp>
      <p:pic>
        <p:nvPicPr>
          <p:cNvPr id="267" name="Content Placeholder 7" descr="Content Placeholder 7"/>
          <p:cNvPicPr>
            <a:picLocks noChangeAspect="1"/>
          </p:cNvPicPr>
          <p:nvPr/>
        </p:nvPicPr>
        <p:blipFill>
          <a:blip r:embed="rId2">
            <a:extLst/>
          </a:blip>
          <a:stretch>
            <a:fillRect/>
          </a:stretch>
        </p:blipFill>
        <p:spPr>
          <a:xfrm>
            <a:off x="889963" y="2157854"/>
            <a:ext cx="4942218" cy="4347535"/>
          </a:xfrm>
          <a:prstGeom prst="rect">
            <a:avLst/>
          </a:prstGeom>
          <a:ln w="12700">
            <a:miter lim="400000"/>
          </a:ln>
        </p:spPr>
      </p:pic>
      <p:sp>
        <p:nvSpPr>
          <p:cNvPr id="268" name="Content Placeholder 3"/>
          <p:cNvSpPr txBox="1"/>
          <p:nvPr>
            <p:ph type="body" sz="half" idx="1"/>
          </p:nvPr>
        </p:nvSpPr>
        <p:spPr>
          <a:xfrm>
            <a:off x="6871062" y="2537460"/>
            <a:ext cx="4659946" cy="3760459"/>
          </a:xfrm>
          <a:prstGeom prst="rect">
            <a:avLst/>
          </a:prstGeom>
        </p:spPr>
        <p:txBody>
          <a:bodyPr/>
          <a:lstStyle/>
          <a:p>
            <a:pPr marL="0" indent="0">
              <a:spcBef>
                <a:spcPts val="2500"/>
              </a:spcBef>
              <a:buSzTx/>
              <a:buNone/>
              <a:defRPr b="1" sz="1400"/>
            </a:pPr>
            <a:r>
              <a:t>Accuracy Score</a:t>
            </a:r>
          </a:p>
          <a:p>
            <a:pPr lvl="1" marL="0" indent="0">
              <a:spcBef>
                <a:spcPts val="500"/>
              </a:spcBef>
              <a:buSzTx/>
              <a:buNone/>
              <a:defRPr sz="1400"/>
            </a:pPr>
            <a:r>
              <a:t>With the test set hyperparameter tuned SVM model gave accuracy_score of 0.56 suggesting no overfitting or underfitting.</a:t>
            </a:r>
            <a:endParaRPr sz="1800"/>
          </a:p>
          <a:p>
            <a:pPr marL="0" indent="0">
              <a:spcBef>
                <a:spcPts val="2500"/>
              </a:spcBef>
              <a:buSzTx/>
              <a:buNone/>
              <a:defRPr b="1" sz="1400"/>
            </a:pPr>
            <a:r>
              <a:t>Confusion Matrix</a:t>
            </a:r>
          </a:p>
          <a:p>
            <a:pPr lvl="1" marL="0" indent="0">
              <a:spcBef>
                <a:spcPts val="500"/>
              </a:spcBef>
              <a:buSzTx/>
              <a:buNone/>
              <a:defRPr sz="1400"/>
            </a:pPr>
            <a:r>
              <a:t>Confusion Matrix shows model is most confused between cat &amp; dog images followed by truck &amp; automobile and bird &amp; deer.</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68"/>
                                        </p:tgtEl>
                                        <p:attrNameLst>
                                          <p:attrName>style.visibility</p:attrName>
                                        </p:attrNameLst>
                                      </p:cBhvr>
                                      <p:to>
                                        <p:strVal val="visible"/>
                                      </p:to>
                                    </p:set>
                                    <p:animEffect filter="fade" transition="in">
                                      <p:cBhvr>
                                        <p:cTn id="7" dur="5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traight Connector 14"/>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71" name="Rectangle 1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2" name="Title 1"/>
          <p:cNvSpPr txBox="1"/>
          <p:nvPr>
            <p:ph type="title"/>
          </p:nvPr>
        </p:nvSpPr>
        <p:spPr>
          <a:xfrm>
            <a:off x="640079" y="1302090"/>
            <a:ext cx="3291842" cy="2770217"/>
          </a:xfrm>
          <a:prstGeom prst="rect">
            <a:avLst/>
          </a:prstGeom>
        </p:spPr>
        <p:txBody>
          <a:bodyPr/>
          <a:lstStyle>
            <a:lvl1pPr>
              <a:defRPr sz="4100"/>
            </a:lvl1pPr>
          </a:lstStyle>
          <a:p>
            <a:pPr/>
            <a:r>
              <a:t>Misclassified Samples</a:t>
            </a:r>
          </a:p>
        </p:txBody>
      </p:sp>
      <p:sp>
        <p:nvSpPr>
          <p:cNvPr id="273" name="Straight Connector 18"/>
          <p:cNvSpPr/>
          <p:nvPr/>
        </p:nvSpPr>
        <p:spPr>
          <a:xfrm>
            <a:off x="713232" y="4459606"/>
            <a:ext cx="978862" cy="1"/>
          </a:xfrm>
          <a:prstGeom prst="line">
            <a:avLst/>
          </a:prstGeom>
          <a:ln w="76200">
            <a:solidFill>
              <a:schemeClr val="accent1"/>
            </a:solidFill>
            <a:miter/>
          </a:ln>
        </p:spPr>
        <p:txBody>
          <a:bodyPr lIns="45719" rIns="45719"/>
          <a:lstStyle/>
          <a:p>
            <a:pPr/>
          </a:p>
        </p:txBody>
      </p:sp>
      <p:pic>
        <p:nvPicPr>
          <p:cNvPr id="274" name="Content Placeholder 9" descr="Content Placeholder 9"/>
          <p:cNvPicPr>
            <a:picLocks noChangeAspect="1"/>
          </p:cNvPicPr>
          <p:nvPr/>
        </p:nvPicPr>
        <p:blipFill>
          <a:blip r:embed="rId2">
            <a:extLst/>
          </a:blip>
          <a:stretch>
            <a:fillRect/>
          </a:stretch>
        </p:blipFill>
        <p:spPr>
          <a:xfrm>
            <a:off x="4443984" y="1317328"/>
            <a:ext cx="7086601" cy="41609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7"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8" name="Title 1"/>
          <p:cNvSpPr txBox="1"/>
          <p:nvPr>
            <p:ph type="ctrTitle"/>
          </p:nvPr>
        </p:nvSpPr>
        <p:spPr>
          <a:xfrm>
            <a:off x="559219" y="1115843"/>
            <a:ext cx="7680960" cy="4631913"/>
          </a:xfrm>
          <a:prstGeom prst="rect">
            <a:avLst/>
          </a:prstGeom>
        </p:spPr>
        <p:txBody>
          <a:bodyPr anchor="b"/>
          <a:lstStyle>
            <a:lvl1pPr>
              <a:defRPr sz="6500"/>
            </a:lvl1pPr>
          </a:lstStyle>
          <a:p>
            <a:pPr/>
            <a:r>
              <a:t>Summary</a:t>
            </a:r>
          </a:p>
        </p:txBody>
      </p:sp>
      <p:sp>
        <p:nvSpPr>
          <p:cNvPr id="279"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278"/>
                                        </p:tgtEl>
                                        <p:attrNameLst>
                                          <p:attrName>style.visibility</p:attrName>
                                        </p:attrNameLst>
                                      </p:cBhvr>
                                      <p:to>
                                        <p:strVal val="visible"/>
                                      </p:to>
                                    </p:set>
                                    <p:animEffect filter="fade" transition="in">
                                      <p:cBhvr>
                                        <p:cTn id="7" dur="4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82"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3"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Analysis of Model Performance</a:t>
            </a:r>
          </a:p>
        </p:txBody>
      </p:sp>
      <p:sp>
        <p:nvSpPr>
          <p:cNvPr id="284" name="Content Placeholder 3"/>
          <p:cNvSpPr txBox="1"/>
          <p:nvPr>
            <p:ph type="body" sz="half" idx="1"/>
          </p:nvPr>
        </p:nvSpPr>
        <p:spPr>
          <a:xfrm>
            <a:off x="640079" y="2176035"/>
            <a:ext cx="4261104" cy="4121889"/>
          </a:xfrm>
          <a:prstGeom prst="rect">
            <a:avLst/>
          </a:prstGeom>
        </p:spPr>
        <p:txBody>
          <a:bodyPr/>
          <a:lstStyle/>
          <a:p>
            <a:pPr marL="0" indent="0">
              <a:lnSpc>
                <a:spcPct val="96000"/>
              </a:lnSpc>
              <a:spcBef>
                <a:spcPts val="2500"/>
              </a:spcBef>
              <a:buSzTx/>
              <a:buNone/>
              <a:defRPr b="1" sz="1200"/>
            </a:pPr>
            <a:r>
              <a:t>Logistic Regression</a:t>
            </a:r>
            <a:endParaRPr sz="1800"/>
          </a:p>
          <a:p>
            <a:pPr lvl="1" marL="0" indent="0">
              <a:lnSpc>
                <a:spcPct val="96000"/>
              </a:lnSpc>
              <a:spcBef>
                <a:spcPts val="500"/>
              </a:spcBef>
              <a:buSzTx/>
              <a:buNone/>
              <a:defRPr b="1" sz="1200"/>
            </a:pPr>
            <a:r>
              <a:t>Strengths</a:t>
            </a:r>
            <a:r>
              <a:rPr b="0"/>
              <a:t>: Simple, interpretable, fast to train</a:t>
            </a:r>
            <a:endParaRPr sz="1600"/>
          </a:p>
          <a:p>
            <a:pPr lvl="1" marL="0" indent="0">
              <a:lnSpc>
                <a:spcPct val="96000"/>
              </a:lnSpc>
              <a:spcBef>
                <a:spcPts val="500"/>
              </a:spcBef>
              <a:buSzTx/>
              <a:buNone/>
              <a:defRPr b="1" sz="1200"/>
            </a:pPr>
            <a:r>
              <a:t>Weaknesses</a:t>
            </a:r>
            <a:r>
              <a:rPr b="0"/>
              <a:t>: Less powerful for capturing complex patterns in image data</a:t>
            </a:r>
            <a:endParaRPr sz="1600"/>
          </a:p>
          <a:p>
            <a:pPr lvl="1" marL="0" indent="0">
              <a:lnSpc>
                <a:spcPct val="96000"/>
              </a:lnSpc>
              <a:spcBef>
                <a:spcPts val="500"/>
              </a:spcBef>
              <a:buSzTx/>
              <a:buNone/>
              <a:defRPr b="1" sz="1400"/>
            </a:pPr>
          </a:p>
          <a:p>
            <a:pPr lvl="1" marL="0" indent="0">
              <a:lnSpc>
                <a:spcPct val="96000"/>
              </a:lnSpc>
              <a:spcBef>
                <a:spcPts val="500"/>
              </a:spcBef>
              <a:buSzTx/>
              <a:buNone/>
              <a:defRPr b="1" sz="1200"/>
            </a:pPr>
            <a:r>
              <a:t>Support Vector Machines</a:t>
            </a:r>
            <a:endParaRPr sz="1600"/>
          </a:p>
          <a:p>
            <a:pPr lvl="1" marL="0" indent="0">
              <a:lnSpc>
                <a:spcPct val="96000"/>
              </a:lnSpc>
              <a:spcBef>
                <a:spcPts val="500"/>
              </a:spcBef>
              <a:buSzTx/>
              <a:buNone/>
              <a:defRPr b="1" sz="1200"/>
            </a:pPr>
            <a:r>
              <a:t>Strengths</a:t>
            </a:r>
            <a:r>
              <a:rPr b="0"/>
              <a:t>: Powerful for high-dimensional data, effective with the kernel trick</a:t>
            </a:r>
            <a:endParaRPr sz="1600"/>
          </a:p>
          <a:p>
            <a:pPr lvl="1" marL="0" indent="0">
              <a:lnSpc>
                <a:spcPct val="96000"/>
              </a:lnSpc>
              <a:spcBef>
                <a:spcPts val="500"/>
              </a:spcBef>
              <a:buSzTx/>
              <a:buNone/>
              <a:defRPr b="1" sz="1200"/>
            </a:pPr>
            <a:r>
              <a:t>Weaknesses</a:t>
            </a:r>
            <a:r>
              <a:rPr b="0"/>
              <a:t>: Computationally intensive to train, harder to interpret</a:t>
            </a:r>
            <a:endParaRPr sz="1600"/>
          </a:p>
          <a:p>
            <a:pPr lvl="1" marL="0" indent="0">
              <a:lnSpc>
                <a:spcPct val="96000"/>
              </a:lnSpc>
              <a:spcBef>
                <a:spcPts val="500"/>
              </a:spcBef>
              <a:buSzTx/>
              <a:buNone/>
              <a:defRPr b="1" sz="1400"/>
            </a:pPr>
          </a:p>
          <a:p>
            <a:pPr lvl="1" marL="0" indent="0">
              <a:lnSpc>
                <a:spcPct val="96000"/>
              </a:lnSpc>
              <a:spcBef>
                <a:spcPts val="500"/>
              </a:spcBef>
              <a:buSzTx/>
              <a:buNone/>
              <a:defRPr b="1" sz="1200"/>
            </a:pPr>
            <a:r>
              <a:t>Random Forest</a:t>
            </a:r>
            <a:endParaRPr sz="1600"/>
          </a:p>
          <a:p>
            <a:pPr marL="0" indent="0">
              <a:lnSpc>
                <a:spcPct val="96000"/>
              </a:lnSpc>
              <a:buSzTx/>
              <a:buNone/>
              <a:defRPr b="1" sz="1200"/>
            </a:pPr>
            <a:r>
              <a:t>Strengths</a:t>
            </a:r>
            <a:r>
              <a:rPr b="0"/>
              <a:t>: Handles nonlinear data well, less prone to overfitting, provides feature importance</a:t>
            </a:r>
            <a:endParaRPr sz="1800"/>
          </a:p>
          <a:p>
            <a:pPr marL="0" indent="0">
              <a:lnSpc>
                <a:spcPct val="96000"/>
              </a:lnSpc>
              <a:buSzTx/>
              <a:buNone/>
              <a:defRPr b="1" sz="1200"/>
            </a:pPr>
            <a:r>
              <a:t>Weaknesses</a:t>
            </a:r>
            <a:r>
              <a:rPr b="0"/>
              <a:t>: Less interpretable than simpler models, can be memory-intensive</a:t>
            </a:r>
          </a:p>
        </p:txBody>
      </p:sp>
      <p:pic>
        <p:nvPicPr>
          <p:cNvPr id="285" name="Content Placeholder 4" descr="Content Placeholder 4"/>
          <p:cNvPicPr>
            <a:picLocks noChangeAspect="1"/>
          </p:cNvPicPr>
          <p:nvPr/>
        </p:nvPicPr>
        <p:blipFill>
          <a:blip r:embed="rId2">
            <a:extLst/>
          </a:blip>
          <a:srcRect l="12725" t="0" r="5970" b="2"/>
          <a:stretch>
            <a:fillRect/>
          </a:stretch>
        </p:blipFill>
        <p:spPr>
          <a:xfrm>
            <a:off x="5671127" y="914398"/>
            <a:ext cx="6520873" cy="5353523"/>
          </a:xfrm>
          <a:prstGeom prst="rect">
            <a:avLst/>
          </a:prstGeom>
          <a:ln w="12700">
            <a:miter lim="400000"/>
          </a:ln>
        </p:spPr>
      </p:pic>
      <p:sp>
        <p:nvSpPr>
          <p:cNvPr id="286"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84"/>
                                        </p:tgtEl>
                                        <p:attrNameLst>
                                          <p:attrName>style.visibility</p:attrName>
                                        </p:attrNameLst>
                                      </p:cBhvr>
                                      <p:to>
                                        <p:strVal val="visible"/>
                                      </p:to>
                                    </p:set>
                                    <p:animEffect filter="fade" transition="in">
                                      <p:cBhvr>
                                        <p:cTn id="7" dur="5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89"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90" name="Title 1"/>
          <p:cNvSpPr txBox="1"/>
          <p:nvPr>
            <p:ph type="title"/>
          </p:nvPr>
        </p:nvSpPr>
        <p:spPr>
          <a:xfrm>
            <a:off x="640079" y="914399"/>
            <a:ext cx="4261104" cy="1097282"/>
          </a:xfrm>
          <a:prstGeom prst="rect">
            <a:avLst/>
          </a:prstGeom>
        </p:spPr>
        <p:txBody>
          <a:bodyPr/>
          <a:lstStyle>
            <a:lvl1pPr>
              <a:lnSpc>
                <a:spcPct val="90000"/>
              </a:lnSpc>
              <a:defRPr sz="3600"/>
            </a:lvl1pPr>
          </a:lstStyle>
          <a:p>
            <a:pPr/>
            <a:r>
              <a:t>Future Work and Improvements</a:t>
            </a:r>
          </a:p>
        </p:txBody>
      </p:sp>
      <p:sp>
        <p:nvSpPr>
          <p:cNvPr id="291" name="Content Placeholder 3"/>
          <p:cNvSpPr txBox="1"/>
          <p:nvPr>
            <p:ph type="body" sz="half" idx="1"/>
          </p:nvPr>
        </p:nvSpPr>
        <p:spPr>
          <a:xfrm>
            <a:off x="640079" y="2176035"/>
            <a:ext cx="4261104" cy="4121889"/>
          </a:xfrm>
          <a:prstGeom prst="rect">
            <a:avLst/>
          </a:prstGeom>
        </p:spPr>
        <p:txBody>
          <a:bodyPr/>
          <a:lstStyle/>
          <a:p>
            <a:pPr lvl="1" marL="0" indent="0">
              <a:lnSpc>
                <a:spcPct val="96000"/>
              </a:lnSpc>
              <a:spcBef>
                <a:spcPts val="500"/>
              </a:spcBef>
              <a:buSzTx/>
              <a:buNone/>
              <a:defRPr b="1" sz="1200"/>
            </a:pPr>
            <a:r>
              <a:t>Feature Engineering</a:t>
            </a:r>
            <a:endParaRPr sz="1600"/>
          </a:p>
          <a:p>
            <a:pPr lvl="1" marL="285750" indent="-285750">
              <a:lnSpc>
                <a:spcPct val="96000"/>
              </a:lnSpc>
              <a:spcBef>
                <a:spcPts val="500"/>
              </a:spcBef>
              <a:defRPr sz="1200"/>
            </a:pPr>
            <a:r>
              <a:t>Extract more sophisticated features like HOG (Histogram of Oriented Gradients)</a:t>
            </a:r>
            <a:endParaRPr sz="1600"/>
          </a:p>
          <a:p>
            <a:pPr lvl="1" marL="285750" indent="-285750">
              <a:lnSpc>
                <a:spcPct val="96000"/>
              </a:lnSpc>
              <a:spcBef>
                <a:spcPts val="500"/>
              </a:spcBef>
              <a:defRPr sz="1200"/>
            </a:pPr>
            <a:r>
              <a:t>Use more advanced dimensionality reduction techniques like t-SNE</a:t>
            </a:r>
            <a:endParaRPr sz="1600"/>
          </a:p>
          <a:p>
            <a:pPr lvl="1" marL="0" indent="0">
              <a:lnSpc>
                <a:spcPct val="96000"/>
              </a:lnSpc>
              <a:spcBef>
                <a:spcPts val="500"/>
              </a:spcBef>
              <a:buSzTx/>
              <a:buNone/>
              <a:defRPr b="1" sz="1200"/>
            </a:pPr>
            <a:r>
              <a:t>Ensemble Methods</a:t>
            </a:r>
            <a:endParaRPr sz="1600"/>
          </a:p>
          <a:p>
            <a:pPr lvl="1" marL="285750" indent="-285750">
              <a:lnSpc>
                <a:spcPct val="96000"/>
              </a:lnSpc>
              <a:spcBef>
                <a:spcPts val="500"/>
              </a:spcBef>
              <a:defRPr sz="1200"/>
            </a:pPr>
            <a:r>
              <a:t>Create a weighted ensemble of different models to improve accuracy</a:t>
            </a:r>
            <a:endParaRPr sz="1600"/>
          </a:p>
          <a:p>
            <a:pPr lvl="1" marL="285750" indent="-285750">
              <a:lnSpc>
                <a:spcPct val="96000"/>
              </a:lnSpc>
              <a:spcBef>
                <a:spcPts val="500"/>
              </a:spcBef>
              <a:defRPr sz="1200"/>
            </a:pPr>
            <a:r>
              <a:t>Use boosting algorithms like AdaBoost or Gradient Boosting</a:t>
            </a:r>
            <a:endParaRPr sz="1600"/>
          </a:p>
          <a:p>
            <a:pPr lvl="1" marL="0" indent="0">
              <a:lnSpc>
                <a:spcPct val="96000"/>
              </a:lnSpc>
              <a:spcBef>
                <a:spcPts val="500"/>
              </a:spcBef>
              <a:buSzTx/>
              <a:buNone/>
              <a:defRPr b="1" sz="1200"/>
            </a:pPr>
            <a:r>
              <a:t>Data Augmentation</a:t>
            </a:r>
            <a:endParaRPr sz="1600"/>
          </a:p>
          <a:p>
            <a:pPr lvl="1" marL="285750" indent="-285750">
              <a:lnSpc>
                <a:spcPct val="96000"/>
              </a:lnSpc>
              <a:spcBef>
                <a:spcPts val="500"/>
              </a:spcBef>
              <a:defRPr sz="1200"/>
            </a:pPr>
            <a:r>
              <a:t>Generate additional training samples through rotations, shifts, or elastic distortions</a:t>
            </a:r>
            <a:endParaRPr sz="1600"/>
          </a:p>
          <a:p>
            <a:pPr lvl="1" marL="0" indent="0">
              <a:lnSpc>
                <a:spcPct val="96000"/>
              </a:lnSpc>
              <a:spcBef>
                <a:spcPts val="500"/>
              </a:spcBef>
              <a:buSzTx/>
              <a:buNone/>
              <a:defRPr b="1" sz="1200"/>
            </a:pPr>
            <a:r>
              <a:t>Deep Learning</a:t>
            </a:r>
            <a:endParaRPr sz="1600"/>
          </a:p>
          <a:p>
            <a:pPr lvl="1" marL="285750" indent="-285750">
              <a:lnSpc>
                <a:spcPct val="96000"/>
              </a:lnSpc>
              <a:spcBef>
                <a:spcPts val="500"/>
              </a:spcBef>
              <a:defRPr sz="1200"/>
            </a:pPr>
            <a:r>
              <a:t>Using Deep Learning methods like Convolutional Neural Network can achieve much better accuracy.</a:t>
            </a:r>
          </a:p>
        </p:txBody>
      </p:sp>
      <p:pic>
        <p:nvPicPr>
          <p:cNvPr id="292" name="Content Placeholder 4" descr="Content Placeholder 4"/>
          <p:cNvPicPr>
            <a:picLocks noChangeAspect="1"/>
          </p:cNvPicPr>
          <p:nvPr/>
        </p:nvPicPr>
        <p:blipFill>
          <a:blip r:embed="rId2">
            <a:extLst/>
          </a:blip>
          <a:srcRect l="5209" t="0" r="13488" b="2"/>
          <a:stretch>
            <a:fillRect/>
          </a:stretch>
        </p:blipFill>
        <p:spPr>
          <a:xfrm>
            <a:off x="5671128" y="914398"/>
            <a:ext cx="6520872" cy="5353523"/>
          </a:xfrm>
          <a:prstGeom prst="rect">
            <a:avLst/>
          </a:prstGeom>
          <a:ln w="12700">
            <a:miter lim="400000"/>
          </a:ln>
        </p:spPr>
      </p:pic>
      <p:sp>
        <p:nvSpPr>
          <p:cNvPr id="293" name="Straight Connector 13"/>
          <p:cNvSpPr/>
          <p:nvPr/>
        </p:nvSpPr>
        <p:spPr>
          <a:xfrm flipV="1">
            <a:off x="5672328" y="6267920"/>
            <a:ext cx="6519673" cy="3"/>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91"/>
                                        </p:tgtEl>
                                        <p:attrNameLst>
                                          <p:attrName>style.visibility</p:attrName>
                                        </p:attrNameLst>
                                      </p:cBhvr>
                                      <p:to>
                                        <p:strVal val="visible"/>
                                      </p:to>
                                    </p:set>
                                    <p:animEffect filter="fade" transition="in">
                                      <p:cBhvr>
                                        <p:cTn id="7" dur="5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12"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3" name="Title 1"/>
          <p:cNvSpPr txBox="1"/>
          <p:nvPr>
            <p:ph type="title"/>
          </p:nvPr>
        </p:nvSpPr>
        <p:spPr>
          <a:xfrm>
            <a:off x="640079" y="914399"/>
            <a:ext cx="6291474" cy="1097282"/>
          </a:xfrm>
          <a:prstGeom prst="rect">
            <a:avLst/>
          </a:prstGeom>
        </p:spPr>
        <p:txBody>
          <a:bodyPr/>
          <a:lstStyle>
            <a:lvl1pPr>
              <a:lnSpc>
                <a:spcPct val="90000"/>
              </a:lnSpc>
              <a:defRPr sz="3400"/>
            </a:lvl1pPr>
          </a:lstStyle>
          <a:p>
            <a:pPr/>
            <a:r>
              <a:t>Project and Problem Description</a:t>
            </a:r>
          </a:p>
        </p:txBody>
      </p:sp>
      <p:sp>
        <p:nvSpPr>
          <p:cNvPr id="114" name="Content Placeholder 3"/>
          <p:cNvSpPr txBox="1"/>
          <p:nvPr>
            <p:ph type="body" sz="half" idx="1"/>
          </p:nvPr>
        </p:nvSpPr>
        <p:spPr>
          <a:xfrm>
            <a:off x="640079" y="2176035"/>
            <a:ext cx="6291474" cy="4123945"/>
          </a:xfrm>
          <a:prstGeom prst="rect">
            <a:avLst/>
          </a:prstGeom>
        </p:spPr>
        <p:txBody>
          <a:bodyPr/>
          <a:lstStyle/>
          <a:p>
            <a:pPr/>
            <a:r>
              <a:t>As part of </a:t>
            </a:r>
            <a:r>
              <a:rPr b="1"/>
              <a:t>DTSA-5509 Introduction to Machine Learning</a:t>
            </a:r>
            <a:r>
              <a:t> course for </a:t>
            </a:r>
            <a:r>
              <a:rPr b="1"/>
              <a:t>Master of Science in Data Science</a:t>
            </a:r>
            <a:r>
              <a:t> from </a:t>
            </a:r>
            <a:r>
              <a:rPr b="1"/>
              <a:t>University of Colorado, Boulder</a:t>
            </a:r>
            <a:r>
              <a:t>, this project is done for classifying CIFAR-10 dataset using supervised machine learning algorithms</a:t>
            </a:r>
          </a:p>
          <a:p>
            <a:pPr/>
            <a:r>
              <a:t>The CIFAR-10 dataset consists of 60000 32x32 color images in 10 classes, with 6000 images per class.</a:t>
            </a:r>
          </a:p>
          <a:p>
            <a:pPr/>
            <a:r>
              <a:t>The classes are—</a:t>
            </a:r>
          </a:p>
          <a:p>
            <a:pPr lvl="1" marL="493776" indent="-228600">
              <a:spcBef>
                <a:spcPts val="500"/>
              </a:spcBef>
              <a:buFontTx/>
              <a:buChar char="➢"/>
              <a:defRPr sz="1800"/>
            </a:pPr>
            <a:r>
              <a:t>Airplane, Automobile, Ship, Truck</a:t>
            </a:r>
          </a:p>
          <a:p>
            <a:pPr lvl="1" marL="493776" indent="-228600">
              <a:spcBef>
                <a:spcPts val="500"/>
              </a:spcBef>
              <a:buFontTx/>
              <a:buChar char="➢"/>
              <a:defRPr sz="1800"/>
            </a:pPr>
            <a:r>
              <a:t>Bird, Cat, Deer, Dog, Frog, Horse</a:t>
            </a:r>
          </a:p>
        </p:txBody>
      </p:sp>
      <p:pic>
        <p:nvPicPr>
          <p:cNvPr id="115" name="Content Placeholder 4" descr="Content Placeholder 4"/>
          <p:cNvPicPr>
            <a:picLocks noChangeAspect="1"/>
          </p:cNvPicPr>
          <p:nvPr/>
        </p:nvPicPr>
        <p:blipFill>
          <a:blip r:embed="rId2">
            <a:extLst/>
          </a:blip>
          <a:srcRect l="20830" t="0" r="25194" b="0"/>
          <a:stretch>
            <a:fillRect/>
          </a:stretch>
        </p:blipFill>
        <p:spPr>
          <a:xfrm>
            <a:off x="7776429" y="914400"/>
            <a:ext cx="4414592" cy="5357106"/>
          </a:xfrm>
          <a:prstGeom prst="rect">
            <a:avLst/>
          </a:prstGeom>
          <a:ln w="12700">
            <a:miter lim="400000"/>
          </a:ln>
        </p:spPr>
      </p:pic>
      <p:sp>
        <p:nvSpPr>
          <p:cNvPr id="116" name="Straight Connector 13"/>
          <p:cNvSpPr/>
          <p:nvPr/>
        </p:nvSpPr>
        <p:spPr>
          <a:xfrm flipV="1">
            <a:off x="7774468" y="6271514"/>
            <a:ext cx="4416553" cy="2"/>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traight Connector 35"/>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296" name="Rectangle 3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97" name="Title 1"/>
          <p:cNvSpPr txBox="1"/>
          <p:nvPr>
            <p:ph type="title"/>
          </p:nvPr>
        </p:nvSpPr>
        <p:spPr>
          <a:xfrm>
            <a:off x="7269904" y="914399"/>
            <a:ext cx="4261105" cy="1097282"/>
          </a:xfrm>
          <a:prstGeom prst="rect">
            <a:avLst/>
          </a:prstGeom>
        </p:spPr>
        <p:txBody>
          <a:bodyPr/>
          <a:lstStyle>
            <a:lvl1pPr>
              <a:defRPr sz="3600"/>
            </a:lvl1pPr>
          </a:lstStyle>
          <a:p>
            <a:pPr/>
            <a:r>
              <a:t>Conclusion</a:t>
            </a:r>
          </a:p>
        </p:txBody>
      </p:sp>
      <p:pic>
        <p:nvPicPr>
          <p:cNvPr id="298" name="Picture 5" descr="Picture 5"/>
          <p:cNvPicPr>
            <a:picLocks noChangeAspect="1"/>
          </p:cNvPicPr>
          <p:nvPr/>
        </p:nvPicPr>
        <p:blipFill>
          <a:blip r:embed="rId2">
            <a:extLst/>
          </a:blip>
          <a:srcRect l="9570" t="0" r="1519" b="2"/>
          <a:stretch>
            <a:fillRect/>
          </a:stretch>
        </p:blipFill>
        <p:spPr>
          <a:xfrm>
            <a:off x="-2" y="914398"/>
            <a:ext cx="6657256" cy="5353525"/>
          </a:xfrm>
          <a:prstGeom prst="rect">
            <a:avLst/>
          </a:prstGeom>
          <a:ln w="12700">
            <a:miter lim="400000"/>
          </a:ln>
        </p:spPr>
      </p:pic>
      <p:sp>
        <p:nvSpPr>
          <p:cNvPr id="299" name="Straight Connector 37"/>
          <p:cNvSpPr/>
          <p:nvPr/>
        </p:nvSpPr>
        <p:spPr>
          <a:xfrm flipV="1">
            <a:off x="0" y="6267922"/>
            <a:ext cx="6656832" cy="2"/>
          </a:xfrm>
          <a:prstGeom prst="line">
            <a:avLst/>
          </a:prstGeom>
          <a:ln w="76200">
            <a:solidFill>
              <a:schemeClr val="accent1"/>
            </a:solidFill>
            <a:miter/>
          </a:ln>
        </p:spPr>
        <p:txBody>
          <a:bodyPr lIns="45719" rIns="45719"/>
          <a:lstStyle/>
          <a:p>
            <a:pPr/>
          </a:p>
        </p:txBody>
      </p:sp>
      <p:sp>
        <p:nvSpPr>
          <p:cNvPr id="300" name="Content Placeholder 3"/>
          <p:cNvSpPr txBox="1"/>
          <p:nvPr>
            <p:ph type="body" sz="half" idx="1"/>
          </p:nvPr>
        </p:nvSpPr>
        <p:spPr>
          <a:xfrm>
            <a:off x="7269905" y="2176035"/>
            <a:ext cx="4261105" cy="4121889"/>
          </a:xfrm>
          <a:prstGeom prst="rect">
            <a:avLst/>
          </a:prstGeom>
        </p:spPr>
        <p:txBody>
          <a:bodyPr/>
          <a:lstStyle/>
          <a:p>
            <a:pPr/>
            <a:r>
              <a:t>Supervised learning algorithms show good results on CIFAR-10.</a:t>
            </a:r>
          </a:p>
          <a:p>
            <a:pPr/>
            <a:r>
              <a:t>SVM was the top-performing model in our study.</a:t>
            </a:r>
          </a:p>
          <a:p>
            <a:pPr/>
            <a:r>
              <a:t>Validation accuracy achieved was approximately 56%.</a:t>
            </a:r>
          </a:p>
          <a:p>
            <a:pPr/>
            <a:r>
              <a:t>Test accuracy was around 55%.</a:t>
            </a:r>
          </a:p>
          <a:p>
            <a:pPr/>
            <a:r>
              <a:t>Further research can improve these outcomes.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9"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0" name="Title 1"/>
          <p:cNvSpPr txBox="1"/>
          <p:nvPr>
            <p:ph type="ctrTitle"/>
          </p:nvPr>
        </p:nvSpPr>
        <p:spPr>
          <a:xfrm>
            <a:off x="559219" y="1115843"/>
            <a:ext cx="7680960" cy="4631913"/>
          </a:xfrm>
          <a:prstGeom prst="rect">
            <a:avLst/>
          </a:prstGeom>
        </p:spPr>
        <p:txBody>
          <a:bodyPr anchor="b"/>
          <a:lstStyle>
            <a:lvl1pPr>
              <a:defRPr sz="6500"/>
            </a:lvl1pPr>
          </a:lstStyle>
          <a:p>
            <a:pPr/>
            <a:r>
              <a:t>Data Description and Load</a:t>
            </a:r>
          </a:p>
        </p:txBody>
      </p:sp>
      <p:sp>
        <p:nvSpPr>
          <p:cNvPr id="121"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traight Connector 16"/>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24" name="Rectangle 1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5" name="Title 1"/>
          <p:cNvSpPr txBox="1"/>
          <p:nvPr>
            <p:ph type="title"/>
          </p:nvPr>
        </p:nvSpPr>
        <p:spPr>
          <a:xfrm>
            <a:off x="5029199" y="914399"/>
            <a:ext cx="6501812" cy="1097282"/>
          </a:xfrm>
          <a:prstGeom prst="rect">
            <a:avLst/>
          </a:prstGeom>
        </p:spPr>
        <p:txBody>
          <a:bodyPr/>
          <a:lstStyle/>
          <a:p>
            <a:pPr/>
            <a:r>
              <a:t>CIFAR-10 Dataset</a:t>
            </a:r>
          </a:p>
        </p:txBody>
      </p:sp>
      <p:pic>
        <p:nvPicPr>
          <p:cNvPr id="126" name="Content Placeholder 14" descr="Content Placeholder 14"/>
          <p:cNvPicPr>
            <a:picLocks noChangeAspect="1"/>
          </p:cNvPicPr>
          <p:nvPr/>
        </p:nvPicPr>
        <p:blipFill>
          <a:blip r:embed="rId2">
            <a:extLst/>
          </a:blip>
          <a:srcRect l="0" t="0" r="1734" b="2"/>
          <a:stretch>
            <a:fillRect/>
          </a:stretch>
        </p:blipFill>
        <p:spPr>
          <a:xfrm>
            <a:off x="49615" y="914452"/>
            <a:ext cx="4366937" cy="5353470"/>
          </a:xfrm>
          <a:prstGeom prst="rect">
            <a:avLst/>
          </a:prstGeom>
          <a:ln w="12700">
            <a:miter lim="400000"/>
          </a:ln>
        </p:spPr>
      </p:pic>
      <p:sp>
        <p:nvSpPr>
          <p:cNvPr id="127" name="Straight Connector 18"/>
          <p:cNvSpPr/>
          <p:nvPr/>
        </p:nvSpPr>
        <p:spPr>
          <a:xfrm flipV="1">
            <a:off x="-1" y="6267922"/>
            <a:ext cx="4416554" cy="2"/>
          </a:xfrm>
          <a:prstGeom prst="line">
            <a:avLst/>
          </a:prstGeom>
          <a:ln w="76200">
            <a:solidFill>
              <a:schemeClr val="accent1"/>
            </a:solidFill>
            <a:miter/>
          </a:ln>
        </p:spPr>
        <p:txBody>
          <a:bodyPr lIns="45719" rIns="45719"/>
          <a:lstStyle/>
          <a:p>
            <a:pPr/>
          </a:p>
        </p:txBody>
      </p:sp>
      <p:sp>
        <p:nvSpPr>
          <p:cNvPr id="128" name="Content Placeholder 3"/>
          <p:cNvSpPr txBox="1"/>
          <p:nvPr>
            <p:ph type="body" sz="half" idx="1"/>
          </p:nvPr>
        </p:nvSpPr>
        <p:spPr>
          <a:xfrm>
            <a:off x="5029199" y="2176035"/>
            <a:ext cx="6501812" cy="4121886"/>
          </a:xfrm>
          <a:prstGeom prst="rect">
            <a:avLst/>
          </a:prstGeom>
        </p:spPr>
        <p:txBody>
          <a:bodyPr/>
          <a:lstStyle/>
          <a:p>
            <a:pPr marL="0" indent="0">
              <a:lnSpc>
                <a:spcPct val="108000"/>
              </a:lnSpc>
              <a:spcBef>
                <a:spcPts val="2500"/>
              </a:spcBef>
              <a:buSzTx/>
              <a:buNone/>
              <a:defRPr b="1" sz="1200"/>
            </a:pPr>
            <a:r>
              <a:t>Dataset Overview</a:t>
            </a:r>
            <a:endParaRPr sz="1800"/>
          </a:p>
          <a:p>
            <a:pPr lvl="1" marL="0" indent="0">
              <a:lnSpc>
                <a:spcPct val="108000"/>
              </a:lnSpc>
              <a:spcBef>
                <a:spcPts val="500"/>
              </a:spcBef>
              <a:buSzTx/>
              <a:buNone/>
              <a:defRPr sz="1200"/>
            </a:pPr>
            <a:r>
              <a:t>CIFAR-10 consists of 60,000 images divided into 10 distinct classes for classification tasks.</a:t>
            </a:r>
            <a:endParaRPr sz="1600"/>
          </a:p>
          <a:p>
            <a:pPr marL="0" indent="0">
              <a:lnSpc>
                <a:spcPct val="108000"/>
              </a:lnSpc>
              <a:spcBef>
                <a:spcPts val="2500"/>
              </a:spcBef>
              <a:buSzTx/>
              <a:buNone/>
              <a:defRPr b="1" sz="1200"/>
            </a:pPr>
            <a:r>
              <a:t>Image Classes</a:t>
            </a:r>
            <a:endParaRPr sz="1800"/>
          </a:p>
          <a:p>
            <a:pPr lvl="1" marL="0" indent="0">
              <a:lnSpc>
                <a:spcPct val="108000"/>
              </a:lnSpc>
              <a:spcBef>
                <a:spcPts val="500"/>
              </a:spcBef>
              <a:buSzTx/>
              <a:buNone/>
              <a:defRPr sz="1200"/>
            </a:pPr>
            <a:r>
              <a:t>Each class in the CIFAR-10 dataset contains 6,000 labeled images, facilitating robust training and testing of models. Each image in the CIFAR-10 dataset is 32x32 pixels in RGB format, making it suitable for various algorithms.</a:t>
            </a:r>
            <a:endParaRPr sz="1600"/>
          </a:p>
          <a:p>
            <a:pPr marL="0" indent="0">
              <a:lnSpc>
                <a:spcPct val="108000"/>
              </a:lnSpc>
              <a:spcBef>
                <a:spcPts val="2500"/>
              </a:spcBef>
              <a:buSzTx/>
              <a:buNone/>
              <a:defRPr b="1" sz="1200"/>
            </a:pPr>
            <a:r>
              <a:t>Benchmarking Tool</a:t>
            </a:r>
            <a:endParaRPr sz="1800"/>
          </a:p>
          <a:p>
            <a:pPr lvl="1" marL="0" indent="0">
              <a:lnSpc>
                <a:spcPct val="108000"/>
              </a:lnSpc>
              <a:spcBef>
                <a:spcPts val="500"/>
              </a:spcBef>
              <a:buSzTx/>
              <a:buNone/>
              <a:defRPr sz="1200"/>
            </a:pPr>
            <a:r>
              <a:t>CIFAR-10 is widely used as a benchmark for evaluating machine learning algorithms in image classification tasks.</a:t>
            </a:r>
            <a:endParaRPr sz="1600"/>
          </a:p>
          <a:p>
            <a:pPr marL="0" indent="0">
              <a:lnSpc>
                <a:spcPct val="108000"/>
              </a:lnSpc>
              <a:spcBef>
                <a:spcPts val="2500"/>
              </a:spcBef>
              <a:buSzTx/>
              <a:buNone/>
              <a:defRPr b="1" sz="1200"/>
            </a:pPr>
            <a:r>
              <a:t>Keras Dataset</a:t>
            </a:r>
            <a:endParaRPr sz="1800"/>
          </a:p>
          <a:p>
            <a:pPr lvl="1" marL="0" indent="0">
              <a:lnSpc>
                <a:spcPct val="108000"/>
              </a:lnSpc>
              <a:spcBef>
                <a:spcPts val="500"/>
              </a:spcBef>
              <a:buSzTx/>
              <a:buNone/>
              <a:defRPr sz="1200"/>
            </a:pPr>
            <a:r>
              <a:t>For this project CIFAR-10 dataset have been loaded from Keras Datasets.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traight Connector 10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31" name="Rectangle 1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2" name="Title 1"/>
          <p:cNvSpPr txBox="1"/>
          <p:nvPr>
            <p:ph type="title"/>
          </p:nvPr>
        </p:nvSpPr>
        <p:spPr>
          <a:xfrm>
            <a:off x="640079" y="914399"/>
            <a:ext cx="10847496" cy="1171070"/>
          </a:xfrm>
          <a:prstGeom prst="rect">
            <a:avLst/>
          </a:prstGeom>
        </p:spPr>
        <p:txBody>
          <a:bodyPr/>
          <a:lstStyle/>
          <a:p>
            <a:pPr/>
            <a:r>
              <a:t>Loading CIFAR10 Dataset</a:t>
            </a:r>
          </a:p>
        </p:txBody>
      </p:sp>
      <p:pic>
        <p:nvPicPr>
          <p:cNvPr id="133" name="Content Placeholder 103" descr="Content Placeholder 103"/>
          <p:cNvPicPr>
            <a:picLocks noChangeAspect="1"/>
          </p:cNvPicPr>
          <p:nvPr/>
        </p:nvPicPr>
        <p:blipFill>
          <a:blip r:embed="rId2">
            <a:extLst/>
          </a:blip>
          <a:stretch>
            <a:fillRect/>
          </a:stretch>
        </p:blipFill>
        <p:spPr>
          <a:xfrm>
            <a:off x="5830575" y="2522483"/>
            <a:ext cx="5648193" cy="2798375"/>
          </a:xfrm>
          <a:prstGeom prst="rect">
            <a:avLst/>
          </a:prstGeom>
          <a:ln w="12700">
            <a:miter lim="400000"/>
          </a:ln>
        </p:spPr>
      </p:pic>
      <p:sp>
        <p:nvSpPr>
          <p:cNvPr id="134" name="Content Placeholder 3"/>
          <p:cNvSpPr txBox="1"/>
          <p:nvPr>
            <p:ph type="body" sz="half" idx="1"/>
          </p:nvPr>
        </p:nvSpPr>
        <p:spPr>
          <a:xfrm>
            <a:off x="713232" y="2256285"/>
            <a:ext cx="4563618" cy="3760459"/>
          </a:xfrm>
          <a:prstGeom prst="rect">
            <a:avLst/>
          </a:prstGeom>
        </p:spPr>
        <p:txBody>
          <a:bodyPr/>
          <a:lstStyle/>
          <a:p>
            <a:pPr marL="0" indent="0">
              <a:spcBef>
                <a:spcPts val="2500"/>
              </a:spcBef>
              <a:buSzTx/>
              <a:buNone/>
              <a:defRPr b="1" sz="1400"/>
            </a:pPr>
            <a:r>
              <a:t>Loading with Keras</a:t>
            </a:r>
          </a:p>
          <a:p>
            <a:pPr lvl="1" marL="0" indent="0">
              <a:spcBef>
                <a:spcPts val="500"/>
              </a:spcBef>
              <a:buSzTx/>
              <a:buNone/>
              <a:defRPr sz="1400"/>
            </a:pPr>
            <a:r>
              <a:t>To load CIFAR-10 dataset in Keras, I have used the function </a:t>
            </a:r>
            <a:r>
              <a:rPr b="1"/>
              <a:t>keras.datasets.cifar10.load_data()</a:t>
            </a:r>
            <a:r>
              <a:t>. </a:t>
            </a:r>
            <a:endParaRPr b="1"/>
          </a:p>
          <a:p>
            <a:pPr marL="0" indent="0">
              <a:spcBef>
                <a:spcPts val="2500"/>
              </a:spcBef>
              <a:buSzTx/>
              <a:buNone/>
              <a:defRPr b="1" sz="1400"/>
            </a:pPr>
            <a:r>
              <a:t>Automatic Train-Test Split</a:t>
            </a:r>
          </a:p>
          <a:p>
            <a:pPr lvl="1" marL="0" indent="0">
              <a:spcBef>
                <a:spcPts val="500"/>
              </a:spcBef>
              <a:buSzTx/>
              <a:buNone/>
              <a:defRPr sz="1400"/>
            </a:pPr>
            <a:r>
              <a:t>This data load automatically splits the data in Train &amp; Test batches of 50,000 &amp; 10,000 images respectively.</a:t>
            </a:r>
            <a:endParaRPr sz="1800"/>
          </a:p>
          <a:p>
            <a:pPr lvl="1" marL="0" indent="0">
              <a:spcBef>
                <a:spcPts val="500"/>
              </a:spcBef>
              <a:buSzTx/>
              <a:buNone/>
              <a:defRPr b="1" sz="1400"/>
            </a:pPr>
          </a:p>
          <a:p>
            <a:pPr lvl="1" marL="0" indent="0">
              <a:spcBef>
                <a:spcPts val="500"/>
              </a:spcBef>
              <a:buSzTx/>
              <a:buNone/>
              <a:defRPr b="1" sz="1400"/>
            </a:pPr>
            <a:r>
              <a:t>Image Properties</a:t>
            </a:r>
            <a:endParaRPr sz="1800"/>
          </a:p>
          <a:p>
            <a:pPr lvl="1" marL="0" indent="0">
              <a:spcBef>
                <a:spcPts val="500"/>
              </a:spcBef>
              <a:buSzTx/>
              <a:buNone/>
              <a:defRPr sz="1400"/>
            </a:pPr>
            <a:r>
              <a:t>Each image in the Train &amp; test dataset is 32x32 pixels in RGB format, having a pixel value range from 0-255.</a:t>
            </a:r>
          </a:p>
        </p:txBody>
      </p:sp>
      <p:sp>
        <p:nvSpPr>
          <p:cNvPr id="135" name="Straight Connector 112"/>
          <p:cNvSpPr/>
          <p:nvPr/>
        </p:nvSpPr>
        <p:spPr>
          <a:xfrm>
            <a:off x="672252" y="6272784"/>
            <a:ext cx="10847497"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134"/>
                                        </p:tgtEl>
                                        <p:attrNameLst>
                                          <p:attrName>style.visibility</p:attrName>
                                        </p:attrNameLst>
                                      </p:cBhvr>
                                      <p:to>
                                        <p:strVal val="visible"/>
                                      </p:to>
                                    </p:set>
                                    <p:animEffect filter="fade" transition="in">
                                      <p:cBhvr>
                                        <p:cTn id="7"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traight Connector 48"/>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38" name="Rectangle 4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9" name="Title 1"/>
          <p:cNvSpPr txBox="1"/>
          <p:nvPr>
            <p:ph type="title"/>
          </p:nvPr>
        </p:nvSpPr>
        <p:spPr>
          <a:xfrm>
            <a:off x="640080" y="1434438"/>
            <a:ext cx="2983229" cy="2612977"/>
          </a:xfrm>
          <a:prstGeom prst="rect">
            <a:avLst/>
          </a:prstGeom>
        </p:spPr>
        <p:txBody>
          <a:bodyPr/>
          <a:lstStyle>
            <a:lvl1pPr>
              <a:lnSpc>
                <a:spcPct val="90000"/>
              </a:lnSpc>
              <a:defRPr sz="4400"/>
            </a:lvl1pPr>
          </a:lstStyle>
          <a:p>
            <a:pPr/>
            <a:r>
              <a:t>Sample Images from CIFAR-10</a:t>
            </a:r>
          </a:p>
        </p:txBody>
      </p:sp>
      <p:pic>
        <p:nvPicPr>
          <p:cNvPr id="140" name="Content Placeholder 9" descr="Content Placeholder 9"/>
          <p:cNvPicPr>
            <a:picLocks noChangeAspect="1"/>
          </p:cNvPicPr>
          <p:nvPr/>
        </p:nvPicPr>
        <p:blipFill>
          <a:blip r:embed="rId2">
            <a:extLst/>
          </a:blip>
          <a:stretch>
            <a:fillRect/>
          </a:stretch>
        </p:blipFill>
        <p:spPr>
          <a:xfrm>
            <a:off x="4862669" y="729808"/>
            <a:ext cx="6043519" cy="5257861"/>
          </a:xfrm>
          <a:prstGeom prst="rect">
            <a:avLst/>
          </a:prstGeom>
          <a:ln w="12700">
            <a:miter lim="400000"/>
          </a:ln>
        </p:spPr>
      </p:pic>
      <p:sp>
        <p:nvSpPr>
          <p:cNvPr id="141" name="Straight Connector 50"/>
          <p:cNvSpPr/>
          <p:nvPr/>
        </p:nvSpPr>
        <p:spPr>
          <a:xfrm>
            <a:off x="672252" y="6272784"/>
            <a:ext cx="10847497" cy="1"/>
          </a:xfrm>
          <a:prstGeom prst="line">
            <a:avLst/>
          </a:prstGeom>
          <a:ln w="762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4" name="Rectangle 8"/>
          <p:cNvSpPr/>
          <p:nvPr/>
        </p:nvSpPr>
        <p:spPr>
          <a:xfrm>
            <a:off x="-1" y="0"/>
            <a:ext cx="12192001"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5" name="Title 1"/>
          <p:cNvSpPr txBox="1"/>
          <p:nvPr>
            <p:ph type="ctrTitle"/>
          </p:nvPr>
        </p:nvSpPr>
        <p:spPr>
          <a:xfrm>
            <a:off x="559219" y="1115843"/>
            <a:ext cx="7680960" cy="4631913"/>
          </a:xfrm>
          <a:prstGeom prst="rect">
            <a:avLst/>
          </a:prstGeom>
        </p:spPr>
        <p:txBody>
          <a:bodyPr anchor="b"/>
          <a:lstStyle>
            <a:lvl1pPr>
              <a:defRPr sz="6500"/>
            </a:lvl1pPr>
          </a:lstStyle>
          <a:p>
            <a:pPr/>
            <a:r>
              <a:t>Data Clean-Up and EDA</a:t>
            </a:r>
          </a:p>
        </p:txBody>
      </p:sp>
      <p:sp>
        <p:nvSpPr>
          <p:cNvPr id="146" name="Straight Connector 10"/>
          <p:cNvSpPr/>
          <p:nvPr/>
        </p:nvSpPr>
        <p:spPr>
          <a:xfrm>
            <a:off x="723131" y="6268313"/>
            <a:ext cx="978862" cy="1"/>
          </a:xfrm>
          <a:prstGeom prst="line">
            <a:avLst/>
          </a:prstGeom>
          <a:ln w="76200">
            <a:solidFill>
              <a:schemeClr val="accent1"/>
            </a:solidFill>
            <a:miter/>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145"/>
                                        </p:tgtEl>
                                        <p:attrNameLst>
                                          <p:attrName>style.visibility</p:attrName>
                                        </p:attrNameLst>
                                      </p:cBhvr>
                                      <p:to>
                                        <p:strVal val="visible"/>
                                      </p:to>
                                    </p:set>
                                    <p:animEffect filter="fade" transition="in">
                                      <p:cBhvr>
                                        <p:cTn id="7" dur="7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traight Connector 9"/>
          <p:cNvSpPr/>
          <p:nvPr/>
        </p:nvSpPr>
        <p:spPr>
          <a:xfrm>
            <a:off x="713232" y="1031001"/>
            <a:ext cx="978862" cy="1"/>
          </a:xfrm>
          <a:prstGeom prst="line">
            <a:avLst/>
          </a:prstGeom>
          <a:ln w="76200">
            <a:solidFill>
              <a:schemeClr val="accent1"/>
            </a:solidFill>
            <a:miter/>
          </a:ln>
        </p:spPr>
        <p:txBody>
          <a:bodyPr lIns="45719" rIns="45719"/>
          <a:lstStyle/>
          <a:p>
            <a:pPr/>
          </a:p>
        </p:txBody>
      </p:sp>
      <p:sp>
        <p:nvSpPr>
          <p:cNvPr id="149"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0" name="Title 1"/>
          <p:cNvSpPr txBox="1"/>
          <p:nvPr>
            <p:ph type="title"/>
          </p:nvPr>
        </p:nvSpPr>
        <p:spPr>
          <a:xfrm>
            <a:off x="5029199" y="914399"/>
            <a:ext cx="6501812" cy="1097282"/>
          </a:xfrm>
          <a:prstGeom prst="rect">
            <a:avLst/>
          </a:prstGeom>
        </p:spPr>
        <p:txBody>
          <a:bodyPr/>
          <a:lstStyle>
            <a:lvl1pPr>
              <a:lnSpc>
                <a:spcPct val="90000"/>
              </a:lnSpc>
              <a:defRPr sz="3400"/>
            </a:lvl1pPr>
          </a:lstStyle>
          <a:p>
            <a:pPr/>
            <a:r>
              <a:t>Data Clean-up</a:t>
            </a:r>
          </a:p>
        </p:txBody>
      </p:sp>
      <p:pic>
        <p:nvPicPr>
          <p:cNvPr id="151" name="Content Placeholder 4" descr="Content Placeholder 4"/>
          <p:cNvPicPr>
            <a:picLocks noChangeAspect="1"/>
          </p:cNvPicPr>
          <p:nvPr/>
        </p:nvPicPr>
        <p:blipFill>
          <a:blip r:embed="rId2">
            <a:extLst/>
          </a:blip>
          <a:srcRect l="1644" t="0" r="15859" b="1"/>
          <a:stretch>
            <a:fillRect/>
          </a:stretch>
        </p:blipFill>
        <p:spPr>
          <a:xfrm>
            <a:off x="20" y="914399"/>
            <a:ext cx="4416532" cy="5353523"/>
          </a:xfrm>
          <a:prstGeom prst="rect">
            <a:avLst/>
          </a:prstGeom>
          <a:ln w="12700">
            <a:miter lim="400000"/>
          </a:ln>
        </p:spPr>
      </p:pic>
      <p:sp>
        <p:nvSpPr>
          <p:cNvPr id="152" name="Straight Connector 13"/>
          <p:cNvSpPr/>
          <p:nvPr/>
        </p:nvSpPr>
        <p:spPr>
          <a:xfrm flipV="1">
            <a:off x="-1" y="6267922"/>
            <a:ext cx="4416554" cy="2"/>
          </a:xfrm>
          <a:prstGeom prst="line">
            <a:avLst/>
          </a:prstGeom>
          <a:ln w="76200">
            <a:solidFill>
              <a:schemeClr val="accent1"/>
            </a:solidFill>
            <a:miter/>
          </a:ln>
        </p:spPr>
        <p:txBody>
          <a:bodyPr lIns="45719" rIns="45719"/>
          <a:lstStyle/>
          <a:p>
            <a:pPr/>
          </a:p>
        </p:txBody>
      </p:sp>
      <p:sp>
        <p:nvSpPr>
          <p:cNvPr id="153" name="Content Placeholder 3"/>
          <p:cNvSpPr txBox="1"/>
          <p:nvPr>
            <p:ph type="body" sz="half" idx="1"/>
          </p:nvPr>
        </p:nvSpPr>
        <p:spPr>
          <a:xfrm>
            <a:off x="5029199" y="1490704"/>
            <a:ext cx="6501812" cy="4807218"/>
          </a:xfrm>
          <a:prstGeom prst="rect">
            <a:avLst/>
          </a:prstGeom>
        </p:spPr>
        <p:txBody>
          <a:bodyPr/>
          <a:lstStyle/>
          <a:p>
            <a:pPr marL="0" indent="0">
              <a:lnSpc>
                <a:spcPct val="108000"/>
              </a:lnSpc>
              <a:spcBef>
                <a:spcPts val="2500"/>
              </a:spcBef>
              <a:buSzTx/>
              <a:buNone/>
              <a:defRPr b="1" sz="1200"/>
            </a:pPr>
            <a:r>
              <a:t>No data clean-up are done on Keras CIFAR10 data as—</a:t>
            </a:r>
            <a:endParaRPr sz="1800"/>
          </a:p>
          <a:p>
            <a:pPr marL="0" indent="0">
              <a:lnSpc>
                <a:spcPct val="108000"/>
              </a:lnSpc>
              <a:spcBef>
                <a:spcPts val="2500"/>
              </a:spcBef>
              <a:buSzTx/>
              <a:buNone/>
              <a:defRPr b="1" sz="1200"/>
            </a:pPr>
            <a:r>
              <a:t>Pre-curated Dataset</a:t>
            </a:r>
            <a:endParaRPr sz="1800"/>
          </a:p>
          <a:p>
            <a:pPr marL="0" indent="0">
              <a:lnSpc>
                <a:spcPct val="108000"/>
              </a:lnSpc>
              <a:buSzTx/>
              <a:buNone/>
              <a:defRPr sz="1200"/>
            </a:pPr>
            <a:r>
              <a:t>CIFAR-10 is a well-established, carefully curated benchmark dataset that has already undergone quality control. Unlike real-world datasets, it doesn’t contain: Missing values, Corrupted images, Mislabeled samples or Inconsistent formatting</a:t>
            </a:r>
            <a:endParaRPr sz="1800"/>
          </a:p>
          <a:p>
            <a:pPr marL="0" indent="0">
              <a:lnSpc>
                <a:spcPct val="108000"/>
              </a:lnSpc>
              <a:spcBef>
                <a:spcPts val="2500"/>
              </a:spcBef>
              <a:buSzTx/>
              <a:buNone/>
              <a:defRPr b="1" sz="1200"/>
            </a:pPr>
            <a:r>
              <a:t>Uniform Image Properties</a:t>
            </a:r>
            <a:endParaRPr sz="1800"/>
          </a:p>
          <a:p>
            <a:pPr lvl="1" marL="0" indent="0">
              <a:lnSpc>
                <a:spcPct val="108000"/>
              </a:lnSpc>
              <a:spcBef>
                <a:spcPts val="500"/>
              </a:spcBef>
              <a:buSzTx/>
              <a:buNone/>
              <a:defRPr sz="1200"/>
            </a:pPr>
            <a:r>
              <a:t>Each image in the Train &amp; test dataset is 32x32 pixels in RGB format, having a pixel value range from 0-255.</a:t>
            </a:r>
            <a:endParaRPr sz="1600"/>
          </a:p>
          <a:p>
            <a:pPr marL="0" indent="0">
              <a:lnSpc>
                <a:spcPct val="108000"/>
              </a:lnSpc>
              <a:spcBef>
                <a:spcPts val="2500"/>
              </a:spcBef>
              <a:buSzTx/>
              <a:buNone/>
              <a:defRPr b="1" sz="1200"/>
            </a:pPr>
            <a:r>
              <a:t>Balanced Classes</a:t>
            </a:r>
            <a:endParaRPr sz="1800"/>
          </a:p>
          <a:p>
            <a:pPr lvl="1" marL="0" indent="0">
              <a:lnSpc>
                <a:spcPct val="108000"/>
              </a:lnSpc>
              <a:spcBef>
                <a:spcPts val="500"/>
              </a:spcBef>
              <a:buSzTx/>
              <a:buNone/>
              <a:defRPr sz="1200"/>
            </a:pPr>
            <a:r>
              <a:t>CIFAR-10 has exactly 6,000 images per class (balanced distribution), so no class imbalance handling was required.</a:t>
            </a:r>
            <a:endParaRPr sz="1600"/>
          </a:p>
          <a:p>
            <a:pPr lvl="1" marL="0" indent="0">
              <a:lnSpc>
                <a:spcPct val="108000"/>
              </a:lnSpc>
              <a:spcBef>
                <a:spcPts val="500"/>
              </a:spcBef>
              <a:buSzTx/>
              <a:buNone/>
              <a:defRPr b="1" sz="1400"/>
            </a:pPr>
          </a:p>
          <a:p>
            <a:pPr lvl="1" marL="0" indent="0">
              <a:lnSpc>
                <a:spcPct val="108000"/>
              </a:lnSpc>
              <a:spcBef>
                <a:spcPts val="500"/>
              </a:spcBef>
              <a:buSzTx/>
              <a:buNone/>
              <a:defRPr b="1" sz="1200"/>
            </a:pPr>
            <a:r>
              <a:t>Nature of Image Data</a:t>
            </a:r>
            <a:endParaRPr sz="1400"/>
          </a:p>
          <a:p>
            <a:pPr lvl="1" marL="0" indent="0">
              <a:lnSpc>
                <a:spcPct val="108000"/>
              </a:lnSpc>
              <a:spcBef>
                <a:spcPts val="500"/>
              </a:spcBef>
              <a:buSzTx/>
              <a:buNone/>
              <a:defRPr sz="1200"/>
            </a:pPr>
            <a:r>
              <a:t>Unlike tabular data, images typically don’t have issues like Outliers, Categorical value encoding, Date/time field conversions etc.</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153"/>
                                        </p:tgtEl>
                                        <p:attrNameLst>
                                          <p:attrName>style.visibility</p:attrName>
                                        </p:attrNameLst>
                                      </p:cBhvr>
                                      <p:to>
                                        <p:strVal val="visible"/>
                                      </p:to>
                                    </p:set>
                                    <p:animEffect filter="fade" transition="in">
                                      <p:cBhvr>
                                        <p:cTn id="7" dur="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1"/>
    </p:bldLst>
  </p:timing>
</p:sld>
</file>

<file path=ppt/theme/theme1.xml><?xml version="1.0" encoding="utf-8"?>
<a:theme xmlns:a="http://schemas.openxmlformats.org/drawingml/2006/main" xmlns:r="http://schemas.openxmlformats.org/officeDocument/2006/relationships" name="DashVTI">
  <a:themeElements>
    <a:clrScheme name="DashVTI">
      <a:dk1>
        <a:srgbClr val="000000"/>
      </a:dk1>
      <a:lt1>
        <a:srgbClr val="FFFFFF"/>
      </a:lt1>
      <a:dk2>
        <a:srgbClr val="A7A7A7"/>
      </a:dk2>
      <a:lt2>
        <a:srgbClr val="535353"/>
      </a:lt2>
      <a:accent1>
        <a:srgbClr val="1973EB"/>
      </a:accent1>
      <a:accent2>
        <a:srgbClr val="25C8A2"/>
      </a:accent2>
      <a:accent3>
        <a:srgbClr val="BF8ED1"/>
      </a:accent3>
      <a:accent4>
        <a:srgbClr val="FE733C"/>
      </a:accent4>
      <a:accent5>
        <a:srgbClr val="FE5A5A"/>
      </a:accent5>
      <a:accent6>
        <a:srgbClr val="1AC16E"/>
      </a:accent6>
      <a:hlink>
        <a:srgbClr val="0000FF"/>
      </a:hlink>
      <a:folHlink>
        <a:srgbClr val="FF00FF"/>
      </a:folHlink>
    </a:clrScheme>
    <a:fontScheme name="DashVTI">
      <a:majorFont>
        <a:latin typeface="Helvetica"/>
        <a:ea typeface="Helvetica"/>
        <a:cs typeface="Helvetica"/>
      </a:majorFont>
      <a:minorFont>
        <a:latin typeface="Arial"/>
        <a:ea typeface="Arial"/>
        <a:cs typeface="Arial"/>
      </a:minorFont>
    </a:fontScheme>
    <a:fmtScheme name="Dash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ashVTI">
  <a:themeElements>
    <a:clrScheme name="DashVTI">
      <a:dk1>
        <a:srgbClr val="000000"/>
      </a:dk1>
      <a:lt1>
        <a:srgbClr val="FFFFFF"/>
      </a:lt1>
      <a:dk2>
        <a:srgbClr val="A7A7A7"/>
      </a:dk2>
      <a:lt2>
        <a:srgbClr val="535353"/>
      </a:lt2>
      <a:accent1>
        <a:srgbClr val="1973EB"/>
      </a:accent1>
      <a:accent2>
        <a:srgbClr val="25C8A2"/>
      </a:accent2>
      <a:accent3>
        <a:srgbClr val="BF8ED1"/>
      </a:accent3>
      <a:accent4>
        <a:srgbClr val="FE733C"/>
      </a:accent4>
      <a:accent5>
        <a:srgbClr val="FE5A5A"/>
      </a:accent5>
      <a:accent6>
        <a:srgbClr val="1AC16E"/>
      </a:accent6>
      <a:hlink>
        <a:srgbClr val="0000FF"/>
      </a:hlink>
      <a:folHlink>
        <a:srgbClr val="FF00FF"/>
      </a:folHlink>
    </a:clrScheme>
    <a:fontScheme name="DashVTI">
      <a:majorFont>
        <a:latin typeface="Helvetica"/>
        <a:ea typeface="Helvetica"/>
        <a:cs typeface="Helvetica"/>
      </a:majorFont>
      <a:minorFont>
        <a:latin typeface="Arial"/>
        <a:ea typeface="Arial"/>
        <a:cs typeface="Arial"/>
      </a:minorFont>
    </a:fontScheme>
    <a:fmtScheme name="Dash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